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81" r:id="rId3"/>
    <p:sldId id="282" r:id="rId4"/>
    <p:sldId id="296" r:id="rId5"/>
    <p:sldId id="261" r:id="rId6"/>
    <p:sldId id="262" r:id="rId7"/>
    <p:sldId id="292" r:id="rId8"/>
    <p:sldId id="257" r:id="rId9"/>
    <p:sldId id="297" r:id="rId10"/>
    <p:sldId id="258" r:id="rId11"/>
    <p:sldId id="260" r:id="rId12"/>
    <p:sldId id="311" r:id="rId13"/>
    <p:sldId id="278" r:id="rId14"/>
    <p:sldId id="266" r:id="rId15"/>
    <p:sldId id="269" r:id="rId16"/>
    <p:sldId id="259" r:id="rId17"/>
    <p:sldId id="298" r:id="rId18"/>
    <p:sldId id="307" r:id="rId19"/>
    <p:sldId id="290" r:id="rId20"/>
    <p:sldId id="289" r:id="rId21"/>
    <p:sldId id="267" r:id="rId22"/>
    <p:sldId id="308" r:id="rId23"/>
    <p:sldId id="309" r:id="rId24"/>
    <p:sldId id="310" r:id="rId25"/>
    <p:sldId id="299" r:id="rId26"/>
    <p:sldId id="263" r:id="rId27"/>
    <p:sldId id="301" r:id="rId28"/>
    <p:sldId id="300" r:id="rId29"/>
    <p:sldId id="302" r:id="rId30"/>
    <p:sldId id="303"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5" autoAdjust="0"/>
  </p:normalViewPr>
  <p:slideViewPr>
    <p:cSldViewPr>
      <p:cViewPr>
        <p:scale>
          <a:sx n="60" d="100"/>
          <a:sy n="60" d="100"/>
        </p:scale>
        <p:origin x="-1656" y="32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06CD2-E0BC-4169-9D65-32FF954D6454}" type="datetimeFigureOut">
              <a:rPr lang="en-US" smtClean="0"/>
              <a:t>4/23/2015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63119-3BCA-420F-AA65-F3B8AC9BACD5}" type="slidenum">
              <a:rPr lang="en-US" smtClean="0"/>
              <a:t>‹#›</a:t>
            </a:fld>
            <a:endParaRPr lang="en-US"/>
          </a:p>
        </p:txBody>
      </p:sp>
    </p:spTree>
    <p:extLst>
      <p:ext uri="{BB962C8B-B14F-4D97-AF65-F5344CB8AC3E}">
        <p14:creationId xmlns:p14="http://schemas.microsoft.com/office/powerpoint/2010/main" val="83250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three main objectives</a:t>
            </a:r>
            <a:r>
              <a:rPr lang="en-US" baseline="0" dirty="0" smtClean="0"/>
              <a:t> focus on</a:t>
            </a:r>
          </a:p>
          <a:p>
            <a:endParaRPr lang="en-US" baseline="0" dirty="0" smtClean="0"/>
          </a:p>
          <a:p>
            <a:pPr marL="228600" indent="-228600">
              <a:buAutoNum type="arabicPeriod"/>
            </a:pPr>
            <a:r>
              <a:rPr lang="en-US" baseline="0" dirty="0" smtClean="0"/>
              <a:t>identifying patterns (objective 1) – i.e., be determining the association between hummingbird abundance, distribution and survival and environmental variables.  Specifically we think that periods of anomalously low or high moisture, productivity or temperature should result in changes in abundance, distribution and survival</a:t>
            </a:r>
          </a:p>
          <a:p>
            <a:pPr marL="228600" indent="-228600">
              <a:buAutoNum type="arabicPeriod"/>
            </a:pPr>
            <a:r>
              <a:rPr lang="en-US" baseline="0" dirty="0" smtClean="0"/>
              <a:t>Evaluating some of the biological mechanisms --- we focus on what we think are the two main mechanisms – nectar resources and physiological response; Nectar is the main food source of </a:t>
            </a:r>
            <a:r>
              <a:rPr lang="en-US" baseline="0" dirty="0" err="1" smtClean="0"/>
              <a:t>hb</a:t>
            </a:r>
            <a:r>
              <a:rPr lang="en-US" baseline="0" dirty="0" smtClean="0"/>
              <a:t> so understanding what they eat and how their food is distributed has important implications for their survival and distribution, therefore we quantify nectar availability and use across regions and time.  Physiological measures provide direct information on hummingbird health and their ability to maintain an energy balance in different environmental (and nectar) conditions.</a:t>
            </a:r>
          </a:p>
          <a:p>
            <a:pPr marL="228600" indent="-228600">
              <a:buAutoNum type="arabicPeriod"/>
            </a:pPr>
            <a:r>
              <a:rPr lang="en-US" baseline="0" dirty="0" smtClean="0"/>
              <a:t>Finally we will integrate these data into statistical and physiological models.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BEE567-FA23-4440-BBB9-558AA9A36F84}" type="slidenum">
              <a:rPr lang="en-US">
                <a:solidFill>
                  <a:prstClr val="black"/>
                </a:solidFill>
              </a:rPr>
              <a:pPr/>
              <a:t>14</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Why did we choose specific variables.. Move 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Preliminary</a:t>
            </a:r>
            <a:r>
              <a:rPr lang="en-US" baseline="0" dirty="0" smtClean="0"/>
              <a:t> analyses suggest a strong correspondence between environmental factors (EVI) and abundance patterns of the black-chinned hummingbird</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Pollinators, hummingbirds</a:t>
            </a:r>
            <a:r>
              <a:rPr lang="en-US" baseline="0" dirty="0" smtClean="0"/>
              <a:t> have a close association with their nectar plants and environmental variables affecting their flowering plants will likely influence their survivorship. For some plants, it has been documented that increased rain increases nectar production.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16</a:t>
            </a:fld>
            <a:endParaRPr lang="en-US"/>
          </a:p>
        </p:txBody>
      </p:sp>
    </p:spTree>
    <p:extLst>
      <p:ext uri="{BB962C8B-B14F-4D97-AF65-F5344CB8AC3E}">
        <p14:creationId xmlns:p14="http://schemas.microsoft.com/office/powerpoint/2010/main" val="191507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survivorship patterns between sexes of latitudinal</a:t>
            </a:r>
            <a:r>
              <a:rPr lang="en-US" baseline="0" dirty="0" smtClean="0"/>
              <a:t> and range expansion migrants; longitudinal classes show weak trend of higher survivorship in east than west. (Need to investigate the significance of this pattern). Phi = Survivorship, p=recapture probability</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17</a:t>
            </a:fld>
            <a:endParaRPr lang="en-US"/>
          </a:p>
        </p:txBody>
      </p:sp>
    </p:spTree>
    <p:extLst>
      <p:ext uri="{BB962C8B-B14F-4D97-AF65-F5344CB8AC3E}">
        <p14:creationId xmlns:p14="http://schemas.microsoft.com/office/powerpoint/2010/main" val="356955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Due to the lack of power, migration strategy and sex factors are in different model runs.</a:t>
            </a:r>
          </a:p>
          <a:p>
            <a:r>
              <a:rPr lang="en-US" baseline="0" dirty="0" smtClean="0"/>
              <a:t>Migration Strategy in top models. Sex is small in comparison.</a:t>
            </a:r>
          </a:p>
          <a:p>
            <a:r>
              <a:rPr lang="en-US" baseline="0" dirty="0" smtClean="0"/>
              <a:t>Should have eliminated year in these models.  </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18</a:t>
            </a:fld>
            <a:endParaRPr lang="en-US"/>
          </a:p>
        </p:txBody>
      </p:sp>
    </p:spTree>
    <p:extLst>
      <p:ext uri="{BB962C8B-B14F-4D97-AF65-F5344CB8AC3E}">
        <p14:creationId xmlns:p14="http://schemas.microsoft.com/office/powerpoint/2010/main" val="356955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Males have higher survivorship. Individuals</a:t>
            </a:r>
            <a:r>
              <a:rPr lang="en-US" baseline="0" dirty="0" smtClean="0"/>
              <a:t> at mid-elevations have higher survivorship BBLH occur at only low and mid elevations </a:t>
            </a:r>
          </a:p>
          <a:p>
            <a:r>
              <a:rPr lang="en-US" baseline="0" dirty="0" smtClean="0"/>
              <a:t>All sites with BBLH are in Arizona. The decline in survivorship with increasing winter mean NDVI is likely due to the weather patterns in Arizona over the last decade. When there is good winter rains, the following summer rains are less.</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19</a:t>
            </a:fld>
            <a:endParaRPr lang="en-US"/>
          </a:p>
        </p:txBody>
      </p:sp>
    </p:spTree>
    <p:extLst>
      <p:ext uri="{BB962C8B-B14F-4D97-AF65-F5344CB8AC3E}">
        <p14:creationId xmlns:p14="http://schemas.microsoft.com/office/powerpoint/2010/main" val="349845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Females have higher</a:t>
            </a:r>
            <a:r>
              <a:rPr lang="en-US" baseline="0" dirty="0" smtClean="0"/>
              <a:t> survival rates </a:t>
            </a:r>
          </a:p>
          <a:p>
            <a:r>
              <a:rPr lang="en-US" baseline="0" dirty="0" smtClean="0"/>
              <a:t>In general, populations in the western longitude class have lowest survival rate</a:t>
            </a:r>
          </a:p>
          <a:p>
            <a:r>
              <a:rPr lang="en-US" baseline="0" dirty="0" smtClean="0"/>
              <a:t>With increasing mean </a:t>
            </a:r>
            <a:r>
              <a:rPr lang="en-US" baseline="0" dirty="0" err="1" smtClean="0"/>
              <a:t>Tmax</a:t>
            </a:r>
            <a:r>
              <a:rPr lang="en-US" baseline="0" dirty="0" smtClean="0"/>
              <a:t> in breeding season, lower survivorship.</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20</a:t>
            </a:fld>
            <a:endParaRPr lang="en-US"/>
          </a:p>
        </p:txBody>
      </p:sp>
    </p:spTree>
    <p:extLst>
      <p:ext uri="{BB962C8B-B14F-4D97-AF65-F5344CB8AC3E}">
        <p14:creationId xmlns:p14="http://schemas.microsoft.com/office/powerpoint/2010/main" val="114564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C45073D-1007-43E0-85F2-3A77D2C26BDA}" type="slidenum">
              <a:rPr lang="en-US" smtClean="0">
                <a:solidFill>
                  <a:prstClr val="black"/>
                </a:solidFill>
              </a:rPr>
              <a:pPr/>
              <a:t>25</a:t>
            </a:fld>
            <a:endParaRPr lang="en-US"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b="1" smtClean="0"/>
              <a:t>Slide 30- One more thank you and importance of community volunteers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8648AE-530B-4A20-823E-AF9CBE0B0939}" type="slidenum">
              <a:rPr lang="en-US" altLang="en-US" sz="1200" smtClean="0"/>
              <a:pPr/>
              <a:t>29</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three main objectives</a:t>
            </a:r>
            <a:r>
              <a:rPr lang="en-US" baseline="0" dirty="0" smtClean="0"/>
              <a:t> focus on the influence of environmental (RS) factors on survival of hummingbirds using an extensive dataset on survival which I will tell you about in a few minutes…..</a:t>
            </a:r>
          </a:p>
          <a:p>
            <a:r>
              <a:rPr lang="en-US" baseline="0" dirty="0" smtClean="0"/>
              <a:t>But first I will introduce study species</a:t>
            </a:r>
          </a:p>
          <a:p>
            <a:endParaRPr lang="en-US" baseline="0" dirty="0" smtClean="0"/>
          </a:p>
          <a:p>
            <a:pPr marL="228600" indent="-228600">
              <a:buAutoNum type="arabicPeriod"/>
            </a:pPr>
            <a:r>
              <a:rPr lang="en-US" baseline="0" dirty="0" smtClean="0"/>
              <a:t>identifying patterns (objective 1) – i.e., be determining the association between hummingbird abundance, distribution and survival and environmental variables.  Specifically we think that periods of anomalously low or high moisture, productivity or temperature should result in changes in abundance, distribution and survival</a:t>
            </a:r>
          </a:p>
          <a:p>
            <a:pPr marL="228600" indent="-228600">
              <a:buAutoNum type="arabicPeriod"/>
            </a:pPr>
            <a:r>
              <a:rPr lang="en-US" baseline="0" dirty="0" smtClean="0"/>
              <a:t>Evaluating some of the biological mechanisms --- we focus on what we think are the two main mechanisms – nectar resources and physiological response; Nectar is the main food source of </a:t>
            </a:r>
            <a:r>
              <a:rPr lang="en-US" baseline="0" dirty="0" err="1" smtClean="0"/>
              <a:t>hb</a:t>
            </a:r>
            <a:r>
              <a:rPr lang="en-US" baseline="0" dirty="0" smtClean="0"/>
              <a:t> so understanding what they eat and how their food is distributed has important implications for their survival and distribution, therefore we quantify nectar availability and use across regions and time.  Physiological measures provide direct information on hummingbird health and their ability to maintain an energy balance in different environmental (and nectar) conditions.</a:t>
            </a:r>
          </a:p>
          <a:p>
            <a:pPr marL="228600" indent="-228600">
              <a:buAutoNum type="arabicPeriod"/>
            </a:pPr>
            <a:r>
              <a:rPr lang="en-US" baseline="0" dirty="0" smtClean="0"/>
              <a:t>Finally we will integrate these data into statistical and physiological models.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85349F-70E2-4F7C-AA45-59D7E7645235}" type="slidenum">
              <a:rPr lang="en-US" altLang="en-US" sz="1200" smtClean="0"/>
              <a:pPr/>
              <a:t>31</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4DEA95E2-A1C4-41D5-BB39-E7BF45A55A21}" type="slidenum">
              <a:rPr lang="en-US" smtClean="0">
                <a:solidFill>
                  <a:prstClr val="black"/>
                </a:solidFill>
              </a:rPr>
              <a:pPr eaLnBrk="1" hangingPunct="1"/>
              <a:t>5</a:t>
            </a:fld>
            <a:endParaRPr lang="en-US"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Data are collected using the protocol of </a:t>
            </a:r>
            <a:r>
              <a:rPr lang="en-US" baseline="0" dirty="0" smtClean="0">
                <a:latin typeface="Arial" pitchFamily="34" charset="0"/>
              </a:rPr>
              <a:t>HMN’s coordinated monitoring program. For this analyses, capture histories are built from the data collected during the breeding season.</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Sites used in this analyses are in Arizona, Colorado, Utah, and Idaho. Monitoring</a:t>
            </a:r>
            <a:r>
              <a:rPr lang="en-US" baseline="0" dirty="0" smtClean="0"/>
              <a:t> data used from 2002-2014 but the number of years and the start year among the sites.</a:t>
            </a:r>
            <a:r>
              <a:rPr lang="en-US" dirty="0" smtClean="0"/>
              <a:t> </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6</a:t>
            </a:fld>
            <a:endParaRPr lang="en-US"/>
          </a:p>
        </p:txBody>
      </p:sp>
    </p:spTree>
    <p:extLst>
      <p:ext uri="{BB962C8B-B14F-4D97-AF65-F5344CB8AC3E}">
        <p14:creationId xmlns:p14="http://schemas.microsoft.com/office/powerpoint/2010/main" val="16773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Multi-species runs to</a:t>
            </a:r>
            <a:r>
              <a:rPr lang="en-US" baseline="0" dirty="0" smtClean="0"/>
              <a:t> test effect of migration strategy, general sex patterns, and geographic factors.</a:t>
            </a:r>
          </a:p>
          <a:p>
            <a:r>
              <a:rPr lang="en-US" baseline="0" dirty="0" smtClean="0"/>
              <a:t>Single species runs investigate individual species patterns. Additionally, models are unable to make valid estimates with in species in the multi-species runs</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7</a:t>
            </a:fld>
            <a:endParaRPr lang="en-US"/>
          </a:p>
        </p:txBody>
      </p:sp>
    </p:spTree>
    <p:extLst>
      <p:ext uri="{BB962C8B-B14F-4D97-AF65-F5344CB8AC3E}">
        <p14:creationId xmlns:p14="http://schemas.microsoft.com/office/powerpoint/2010/main" val="12393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6BFB0C-E0F9-4F3A-B61B-88EA8CD087D7}" type="slidenum">
              <a:rPr lang="en-US" smtClean="0">
                <a:solidFill>
                  <a:prstClr val="black"/>
                </a:solidFill>
              </a:rPr>
              <a:pPr/>
              <a:t>8</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Two migration strategies:</a:t>
            </a:r>
            <a:r>
              <a:rPr lang="en-US" baseline="0" dirty="0" smtClean="0"/>
              <a:t> Latitudinal Migrants &amp; Range Expansion Migrants. Range maps demonstrate the differences between species.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6BFB0C-E0F9-4F3A-B61B-88EA8CD087D7}" type="slidenum">
              <a:rPr lang="en-US" smtClean="0">
                <a:solidFill>
                  <a:prstClr val="black"/>
                </a:solidFill>
              </a:rPr>
              <a:pPr/>
              <a:t>9</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Species</a:t>
            </a:r>
            <a:r>
              <a:rPr lang="en-US" baseline="0" dirty="0" smtClean="0"/>
              <a:t> included in the analyses are: Latitudinal Migrants (in red) are Black-chinned (BCHU), Broad-tailed (BTLH), and Calliope (CAHU)</a:t>
            </a:r>
          </a:p>
          <a:p>
            <a:pPr eaLnBrk="1" hangingPunct="1"/>
            <a:r>
              <a:rPr lang="en-US" baseline="0" dirty="0" smtClean="0"/>
              <a:t>Range Expansion migrants (in green) are: Broad-billed (BBLH), Magnificent (MAHU), and BLUH (Blue-throated)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9C7D8-1A8D-4330-859D-A9D3C09C7814}" type="slidenum">
              <a:rPr lang="en-US">
                <a:solidFill>
                  <a:prstClr val="black"/>
                </a:solidFill>
              </a:rPr>
              <a:pPr/>
              <a:t>10</a:t>
            </a:fld>
            <a:endParaRPr lang="en-US">
              <a:solidFill>
                <a:prstClr val="black"/>
              </a:solidFill>
            </a:endParaRPr>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pPr algn="l"/>
            <a:r>
              <a:rPr lang="en-US" sz="1200" dirty="0" smtClean="0"/>
              <a:t>Dat</a:t>
            </a:r>
            <a:r>
              <a:rPr lang="en-US" sz="1200" baseline="0" dirty="0" smtClean="0"/>
              <a:t>a from six species (Black-chinned, Broad-tailed, Calliope, Broad-billed, Magnificent, and Blue-throated) are included in the analyses. </a:t>
            </a:r>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 and female survivorship estimates</a:t>
            </a:r>
            <a:r>
              <a:rPr lang="en-US" baseline="0" dirty="0" smtClean="0"/>
              <a:t> of birds often differ. One suggested reason for this difference is that males return first to the breeding grounds and thus likely encounter more adverse environmental conditions than the later arriving females. Additionally, survivorship may vary between sexes of hummingbirds is that females perform all nesting/fledging activities. Thus, conditions on the breeding grounds likely influence female survivorship more than males. Males can simply leave under adverse conditions.   </a:t>
            </a:r>
            <a:endParaRPr lang="en-US" dirty="0" smtClean="0"/>
          </a:p>
          <a:p>
            <a:r>
              <a:rPr lang="en-US" baseline="0" dirty="0" smtClean="0"/>
              <a:t>Migratory strategy likely impacts survivorship rates. In many studies that link survivorship of migrant birds to life stages such as breeding, over-wintering, and migration, the result is often that migration often has the largest adverse impact on survivorship. Thus, latitudinal migrants which cover longer distances and thus spend more time migrating will likely experience more impact on survivorship. </a:t>
            </a:r>
          </a:p>
          <a:p>
            <a:r>
              <a:rPr lang="en-US" baseline="0" dirty="0" smtClean="0"/>
              <a:t>In contrast range expansion migrants’ survivorship are likely affected more by the quality of preferred habitat which is likely limited at the edge of range boundaries (</a:t>
            </a:r>
            <a:r>
              <a:rPr lang="en-US" sz="1200" dirty="0" smtClean="0"/>
              <a:t>they are expanding range limits)</a:t>
            </a:r>
            <a:r>
              <a:rPr lang="en-US" baseline="0" dirty="0" smtClean="0"/>
              <a:t> .  With these contrasting challenges between the sexes and different migrant strategies, we predict that survivorship will be higher for range expansion migrants in years of good environmental conditions and that survivorship of males will be lower for those populations experiencing greater environmental conditions.  </a:t>
            </a:r>
            <a:endParaRPr lang="en-US" dirty="0"/>
          </a:p>
        </p:txBody>
      </p:sp>
      <p:sp>
        <p:nvSpPr>
          <p:cNvPr id="4" name="Slide Number Placeholder 3"/>
          <p:cNvSpPr>
            <a:spLocks noGrp="1"/>
          </p:cNvSpPr>
          <p:nvPr>
            <p:ph type="sldNum" sz="quarter" idx="10"/>
          </p:nvPr>
        </p:nvSpPr>
        <p:spPr/>
        <p:txBody>
          <a:bodyPr/>
          <a:lstStyle/>
          <a:p>
            <a:fld id="{DB463119-3BCA-420F-AA65-F3B8AC9BACD5}" type="slidenum">
              <a:rPr lang="en-US" smtClean="0"/>
              <a:t>11</a:t>
            </a:fld>
            <a:endParaRPr lang="en-US"/>
          </a:p>
        </p:txBody>
      </p:sp>
    </p:spTree>
    <p:extLst>
      <p:ext uri="{BB962C8B-B14F-4D97-AF65-F5344CB8AC3E}">
        <p14:creationId xmlns:p14="http://schemas.microsoft.com/office/powerpoint/2010/main" val="343861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0305A-FC97-47C0-B337-4D108416A03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388992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0305A-FC97-47C0-B337-4D108416A03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84312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0305A-FC97-47C0-B337-4D108416A03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150584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0305A-FC97-47C0-B337-4D108416A03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76071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0305A-FC97-47C0-B337-4D108416A03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30510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0305A-FC97-47C0-B337-4D108416A03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9311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0305A-FC97-47C0-B337-4D108416A035}"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233176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0305A-FC97-47C0-B337-4D108416A035}"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334155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0305A-FC97-47C0-B337-4D108416A035}"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390171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0305A-FC97-47C0-B337-4D108416A03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238643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0305A-FC97-47C0-B337-4D108416A03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80349-0E8C-4EA8-9ADB-1329841A5FC3}" type="slidenum">
              <a:rPr lang="en-US" smtClean="0"/>
              <a:t>‹#›</a:t>
            </a:fld>
            <a:endParaRPr lang="en-US"/>
          </a:p>
        </p:txBody>
      </p:sp>
    </p:spTree>
    <p:extLst>
      <p:ext uri="{BB962C8B-B14F-4D97-AF65-F5344CB8AC3E}">
        <p14:creationId xmlns:p14="http://schemas.microsoft.com/office/powerpoint/2010/main" val="341513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305A-FC97-47C0-B337-4D108416A035}" type="datetimeFigureOut">
              <a:rPr lang="en-US" smtClean="0"/>
              <a:t>4/23/2015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80349-0E8C-4EA8-9ADB-1329841A5FC3}" type="slidenum">
              <a:rPr lang="en-US" smtClean="0"/>
              <a:t>‹#›</a:t>
            </a:fld>
            <a:endParaRPr lang="en-US"/>
          </a:p>
        </p:txBody>
      </p:sp>
    </p:spTree>
    <p:extLst>
      <p:ext uri="{BB962C8B-B14F-4D97-AF65-F5344CB8AC3E}">
        <p14:creationId xmlns:p14="http://schemas.microsoft.com/office/powerpoint/2010/main" val="31107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7.xml"/><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52400"/>
            <a:ext cx="8683625" cy="2659062"/>
          </a:xfrm>
        </p:spPr>
        <p:txBody>
          <a:bodyPr>
            <a:normAutofit/>
          </a:bodyPr>
          <a:lstStyle/>
          <a:p>
            <a:r>
              <a:rPr lang="en-US" sz="3200" dirty="0">
                <a:solidFill>
                  <a:srgbClr val="7030A0"/>
                </a:solidFill>
                <a:latin typeface="Arial" pitchFamily="34" charset="0"/>
                <a:cs typeface="Arial" pitchFamily="34" charset="0"/>
              </a:rPr>
              <a:t>Combining remote-sensing and biological data to predict the consequences of climate change on hummingbird diversity </a:t>
            </a:r>
          </a:p>
        </p:txBody>
      </p:sp>
      <p:sp>
        <p:nvSpPr>
          <p:cNvPr id="3" name="Subtitle 2"/>
          <p:cNvSpPr>
            <a:spLocks noGrp="1"/>
          </p:cNvSpPr>
          <p:nvPr>
            <p:ph type="subTitle" idx="1"/>
          </p:nvPr>
        </p:nvSpPr>
        <p:spPr>
          <a:xfrm>
            <a:off x="875475" y="2209800"/>
            <a:ext cx="7467600" cy="2590800"/>
          </a:xfrm>
        </p:spPr>
        <p:txBody>
          <a:bodyPr>
            <a:noAutofit/>
          </a:bodyPr>
          <a:lstStyle/>
          <a:p>
            <a:r>
              <a:rPr lang="en-US" sz="2400" dirty="0" smtClean="0"/>
              <a:t>Catherine Graham, </a:t>
            </a:r>
            <a:r>
              <a:rPr lang="en-US" sz="2400" b="1" dirty="0" smtClean="0"/>
              <a:t>Susan Wethington</a:t>
            </a:r>
            <a:r>
              <a:rPr lang="en-US" sz="2400" dirty="0" smtClean="0"/>
              <a:t>, Donald Powers, Pieter Beck</a:t>
            </a:r>
            <a:r>
              <a:rPr lang="en-US" sz="2400" dirty="0"/>
              <a:t>, Scott Goetz </a:t>
            </a:r>
            <a:endParaRPr lang="en-US" sz="2400" dirty="0" smtClean="0"/>
          </a:p>
          <a:p>
            <a:r>
              <a:rPr lang="en-US" sz="2400" b="1" dirty="0" smtClean="0"/>
              <a:t>Kira Newcomb</a:t>
            </a:r>
            <a:r>
              <a:rPr lang="en-US" sz="2400" dirty="0" smtClean="0"/>
              <a:t>, Tina Cormier, Frank La </a:t>
            </a:r>
            <a:r>
              <a:rPr lang="en-US" sz="2400" dirty="0" err="1" smtClean="0"/>
              <a:t>Sorte</a:t>
            </a:r>
            <a:r>
              <a:rPr lang="en-US" sz="2400" dirty="0" smtClean="0"/>
              <a:t>, Gil </a:t>
            </a:r>
            <a:r>
              <a:rPr lang="en-US" sz="2400" dirty="0" err="1" smtClean="0"/>
              <a:t>Bohrer</a:t>
            </a:r>
            <a:r>
              <a:rPr lang="en-US" sz="2400" dirty="0" smtClean="0"/>
              <a:t>, Ben Weinstein, Boris Tinoco, Sarah Supp, </a:t>
            </a:r>
            <a:r>
              <a:rPr lang="en-US" sz="2400" dirty="0" err="1" smtClean="0"/>
              <a:t>Anusha</a:t>
            </a:r>
            <a:r>
              <a:rPr lang="en-US" sz="2400" dirty="0" smtClean="0"/>
              <a:t> Shankar and Marisa Lim, team of Latin American interns and many </a:t>
            </a:r>
            <a:r>
              <a:rPr lang="en-US" sz="2400" dirty="0" err="1" smtClean="0"/>
              <a:t>many</a:t>
            </a:r>
            <a:r>
              <a:rPr lang="en-US" sz="2400" dirty="0" smtClean="0"/>
              <a:t> volunteers &amp; collaborating biologists</a:t>
            </a:r>
          </a:p>
        </p:txBody>
      </p:sp>
      <p:sp>
        <p:nvSpPr>
          <p:cNvPr id="80898"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0" name="AutoShape 4"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GFU_logo_blue.pdf"/>
          <p:cNvPicPr>
            <a:picLocks noChangeAspect="1"/>
          </p:cNvPicPr>
          <p:nvPr/>
        </p:nvPicPr>
        <p:blipFill>
          <a:blip r:embed="rId2" cstate="screen">
            <a:extLst>
              <a:ext uri="{28A0092B-C50C-407E-A947-70E740481C1C}">
                <a14:useLocalDpi xmlns:a14="http://schemas.microsoft.com/office/drawing/2010/main"/>
              </a:ext>
            </a:extLst>
          </a:blip>
          <a:srcRect l="17106" t="12515" r="18003" b="20690"/>
          <a:stretch>
            <a:fillRect/>
          </a:stretch>
        </p:blipFill>
        <p:spPr>
          <a:xfrm>
            <a:off x="2212975" y="5143898"/>
            <a:ext cx="1569940" cy="1256902"/>
          </a:xfrm>
          <a:prstGeom prst="rect">
            <a:avLst/>
          </a:prstGeom>
        </p:spPr>
      </p:pic>
      <p:pic>
        <p:nvPicPr>
          <p:cNvPr id="14" name="Picture 8" descr="https://encrypted-tbn3.gstatic.com/images?q=tbn:ANd9GcQETWxccAFeK6R_RQ8eIw2UrSUDlEL968DmE2UFkTOFCiNOUAOy"/>
          <p:cNvPicPr>
            <a:picLocks noChangeAspect="1" noChangeArrowheads="1"/>
          </p:cNvPicPr>
          <p:nvPr/>
        </p:nvPicPr>
        <p:blipFill>
          <a:blip r:embed="rId3" cstate="print"/>
          <a:srcRect/>
          <a:stretch>
            <a:fillRect/>
          </a:stretch>
        </p:blipFill>
        <p:spPr bwMode="auto">
          <a:xfrm>
            <a:off x="5638800" y="5105400"/>
            <a:ext cx="1371599" cy="1371600"/>
          </a:xfrm>
          <a:prstGeom prst="rect">
            <a:avLst/>
          </a:prstGeom>
          <a:noFill/>
        </p:spPr>
      </p:pic>
      <p:pic>
        <p:nvPicPr>
          <p:cNvPr id="15" name="Picture 10" descr="http://www.vetmed.ucdavis.edu/vgl/wildlife/HMN%20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9375" y="5105400"/>
            <a:ext cx="1439801" cy="1447800"/>
          </a:xfrm>
          <a:prstGeom prst="rect">
            <a:avLst/>
          </a:prstGeom>
          <a:noFill/>
        </p:spPr>
      </p:pic>
      <p:pic>
        <p:nvPicPr>
          <p:cNvPr id="17" name="Picture 14" descr="https://encrypted-tbn2.gstatic.com/images?q=tbn:ANd9GcQ35H-eeaFxyBMtPki_QP0jnb649dwHMcDk5rK2uVwBDtq_bfDPkw"/>
          <p:cNvPicPr>
            <a:picLocks noChangeAspect="1" noChangeArrowheads="1"/>
          </p:cNvPicPr>
          <p:nvPr/>
        </p:nvPicPr>
        <p:blipFill>
          <a:blip r:embed="rId5" cstate="print"/>
          <a:srcRect/>
          <a:stretch>
            <a:fillRect/>
          </a:stretch>
        </p:blipFill>
        <p:spPr bwMode="auto">
          <a:xfrm>
            <a:off x="460375" y="4800600"/>
            <a:ext cx="1524000" cy="1304494"/>
          </a:xfrm>
          <a:prstGeom prst="rect">
            <a:avLst/>
          </a:prstGeom>
          <a:noFill/>
        </p:spPr>
      </p:pic>
      <p:pic>
        <p:nvPicPr>
          <p:cNvPr id="18" name="Picture 17" descr="image (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5996" y="4724400"/>
            <a:ext cx="1555604" cy="1110414"/>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3155" y="6163123"/>
            <a:ext cx="1502245" cy="542477"/>
          </a:xfrm>
          <a:prstGeom prst="rect">
            <a:avLst/>
          </a:prstGeom>
        </p:spPr>
      </p:pic>
      <p:pic>
        <p:nvPicPr>
          <p:cNvPr id="12" name="Picture 4" descr="http://tags.animalmigration.org/geologgerui/img/logos/movebank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6183980"/>
            <a:ext cx="2384992" cy="6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4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0801bblhTucson1989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3200400" y="4953000"/>
            <a:ext cx="3093409" cy="1920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59875" name="Picture 3" descr="bluh-claretcup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25" y="0"/>
            <a:ext cx="3332163" cy="4114800"/>
          </a:xfrm>
          <a:prstGeom prst="rect">
            <a:avLst/>
          </a:prstGeom>
          <a:noFill/>
        </p:spPr>
      </p:pic>
      <p:pic>
        <p:nvPicPr>
          <p:cNvPr id="1359876" name="Picture 4" descr="0801bblhcopyforLaP"/>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4114800"/>
            <a:ext cx="3657600" cy="2743200"/>
          </a:xfrm>
          <a:prstGeom prst="rect">
            <a:avLst/>
          </a:prstGeom>
          <a:noFill/>
        </p:spPr>
      </p:pic>
      <p:pic>
        <p:nvPicPr>
          <p:cNvPr id="15" name="Picture 4" descr="BCHU2-penstemo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31741" y="0"/>
            <a:ext cx="3412259" cy="2560320"/>
          </a:xfrm>
          <a:prstGeom prst="rect">
            <a:avLst/>
          </a:prstGeom>
          <a:noFill/>
          <a:ln w="9525">
            <a:noFill/>
            <a:miter lim="800000"/>
            <a:headEnd/>
            <a:tailEnd/>
          </a:ln>
        </p:spPr>
      </p:pic>
      <p:pic>
        <p:nvPicPr>
          <p:cNvPr id="17" name="Picture 2" descr="BCHU-ClaretCup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00400" y="-30480"/>
            <a:ext cx="2593427"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chu@sunfl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400800" y="2514600"/>
            <a:ext cx="2801109" cy="2011680"/>
          </a:xfrm>
          <a:prstGeom prst="rect">
            <a:avLst/>
          </a:prstGeom>
          <a:noFill/>
          <a:ln w="9525">
            <a:noFill/>
            <a:miter lim="800000"/>
            <a:headEnd/>
            <a:tailEnd/>
          </a:ln>
        </p:spPr>
      </p:pic>
      <p:pic>
        <p:nvPicPr>
          <p:cNvPr id="14" name="Picture 1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92594" y="4114800"/>
            <a:ext cx="3657409" cy="2743200"/>
          </a:xfrm>
          <a:prstGeom prst="rect">
            <a:avLst/>
          </a:prstGeom>
        </p:spPr>
      </p:pic>
      <p:pic>
        <p:nvPicPr>
          <p:cNvPr id="16" name="Picture 1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70961" y="2438400"/>
            <a:ext cx="3431611" cy="2560320"/>
          </a:xfrm>
          <a:prstGeom prst="rect">
            <a:avLst/>
          </a:prstGeom>
        </p:spPr>
      </p:pic>
    </p:spTree>
    <p:extLst>
      <p:ext uri="{BB962C8B-B14F-4D97-AF65-F5344CB8AC3E}">
        <p14:creationId xmlns:p14="http://schemas.microsoft.com/office/powerpoint/2010/main" val="3206239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2599"/>
            <a:ext cx="8964748" cy="977755"/>
          </a:xfrm>
        </p:spPr>
        <p:txBody>
          <a:bodyPr>
            <a:normAutofit fontScale="90000"/>
          </a:bodyPr>
          <a:lstStyle/>
          <a:p>
            <a:r>
              <a:rPr lang="en-US" dirty="0" smtClean="0">
                <a:solidFill>
                  <a:srgbClr val="6600CC"/>
                </a:solidFill>
              </a:rPr>
              <a:t/>
            </a:r>
            <a:br>
              <a:rPr lang="en-US" dirty="0" smtClean="0">
                <a:solidFill>
                  <a:srgbClr val="6600CC"/>
                </a:solidFill>
              </a:rPr>
            </a:br>
            <a:r>
              <a:rPr lang="en-US" sz="4000" dirty="0" smtClean="0">
                <a:solidFill>
                  <a:srgbClr val="6600CC"/>
                </a:solidFill>
              </a:rPr>
              <a:t>Focal Species</a:t>
            </a:r>
            <a:r>
              <a:rPr lang="en-US" dirty="0" smtClean="0">
                <a:solidFill>
                  <a:srgbClr val="6600CC"/>
                </a:solidFill>
              </a:rPr>
              <a:t>: </a:t>
            </a:r>
            <a:r>
              <a:rPr lang="en-US" sz="3600" dirty="0" smtClean="0">
                <a:solidFill>
                  <a:srgbClr val="6600CC"/>
                </a:solidFill>
              </a:rPr>
              <a:t>Broad-Billed</a:t>
            </a:r>
            <a:r>
              <a:rPr lang="en-US" sz="3600" i="1" dirty="0" smtClean="0">
                <a:solidFill>
                  <a:srgbClr val="6600CC"/>
                </a:solidFill>
              </a:rPr>
              <a:t> (</a:t>
            </a:r>
            <a:r>
              <a:rPr lang="en-US" sz="3600" i="1" dirty="0" err="1" smtClean="0">
                <a:solidFill>
                  <a:srgbClr val="6600CC"/>
                </a:solidFill>
              </a:rPr>
              <a:t>Cynanthus</a:t>
            </a:r>
            <a:r>
              <a:rPr lang="en-US" sz="3600" i="1" dirty="0" smtClean="0">
                <a:solidFill>
                  <a:srgbClr val="6600CC"/>
                </a:solidFill>
              </a:rPr>
              <a:t> </a:t>
            </a:r>
            <a:r>
              <a:rPr lang="en-US" sz="3600" i="1" dirty="0" err="1" smtClean="0">
                <a:solidFill>
                  <a:srgbClr val="6600CC"/>
                </a:solidFill>
              </a:rPr>
              <a:t>latirostris</a:t>
            </a:r>
            <a:r>
              <a:rPr lang="en-US" sz="3600" i="1" dirty="0" smtClean="0">
                <a:solidFill>
                  <a:srgbClr val="6600CC"/>
                </a:solidFill>
              </a:rPr>
              <a:t>)</a:t>
            </a:r>
            <a:r>
              <a:rPr lang="en-US" sz="3600" dirty="0" smtClean="0">
                <a:solidFill>
                  <a:srgbClr val="6600CC"/>
                </a:solidFill>
              </a:rPr>
              <a:t>   </a:t>
            </a:r>
            <a:br>
              <a:rPr lang="en-US" sz="3600" dirty="0" smtClean="0">
                <a:solidFill>
                  <a:srgbClr val="6600CC"/>
                </a:solidFill>
              </a:rPr>
            </a:br>
            <a:r>
              <a:rPr lang="en-US" sz="3600" dirty="0" smtClean="0">
                <a:solidFill>
                  <a:srgbClr val="6600CC"/>
                </a:solidFill>
              </a:rPr>
              <a:t>Black-chinned (</a:t>
            </a:r>
            <a:r>
              <a:rPr lang="en-US" sz="3600" i="1" dirty="0" smtClean="0">
                <a:solidFill>
                  <a:srgbClr val="6600CC"/>
                </a:solidFill>
              </a:rPr>
              <a:t>Archilochus </a:t>
            </a:r>
            <a:r>
              <a:rPr lang="en-US" sz="3600" i="1" dirty="0" err="1" smtClean="0">
                <a:solidFill>
                  <a:srgbClr val="6600CC"/>
                </a:solidFill>
              </a:rPr>
              <a:t>alexandri</a:t>
            </a:r>
            <a:r>
              <a:rPr lang="en-US" sz="3600" i="1" dirty="0" smtClean="0">
                <a:solidFill>
                  <a:srgbClr val="6600CC"/>
                </a:solidFill>
              </a:rPr>
              <a:t>)</a:t>
            </a:r>
            <a:r>
              <a:rPr lang="en-US" sz="3600" dirty="0" smtClean="0">
                <a:solidFill>
                  <a:srgbClr val="6600CC"/>
                </a:solidFill>
              </a:rPr>
              <a:t> </a:t>
            </a:r>
            <a:br>
              <a:rPr lang="en-US" sz="3600" dirty="0" smtClean="0">
                <a:solidFill>
                  <a:srgbClr val="6600CC"/>
                </a:solidFill>
              </a:rPr>
            </a:br>
            <a:endParaRPr lang="en-US" sz="3600" dirty="0">
              <a:solidFill>
                <a:srgbClr val="6600CC"/>
              </a:solidFill>
            </a:endParaRP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8880" y="262759"/>
            <a:ext cx="256032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800" y="4038600"/>
            <a:ext cx="2810466"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43600" y="4038600"/>
            <a:ext cx="2908025"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35263" y="502920"/>
            <a:ext cx="2508337"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05200" y="4267200"/>
            <a:ext cx="2123827"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56301" y="262759"/>
            <a:ext cx="2790496"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9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sp>
        <p:nvSpPr>
          <p:cNvPr id="3" name="TextBox 2"/>
          <p:cNvSpPr txBox="1"/>
          <p:nvPr/>
        </p:nvSpPr>
        <p:spPr>
          <a:xfrm>
            <a:off x="685800" y="1828800"/>
            <a:ext cx="7315200" cy="5262979"/>
          </a:xfrm>
          <a:prstGeom prst="rect">
            <a:avLst/>
          </a:prstGeom>
          <a:noFill/>
        </p:spPr>
        <p:txBody>
          <a:bodyPr wrap="square" rtlCol="0">
            <a:spAutoFit/>
          </a:bodyPr>
          <a:lstStyle/>
          <a:p>
            <a:r>
              <a:rPr lang="en-US" sz="2800" dirty="0" smtClean="0"/>
              <a:t>Females will have lower survival than males </a:t>
            </a:r>
          </a:p>
          <a:p>
            <a:endParaRPr lang="en-US" sz="2800" dirty="0" smtClean="0"/>
          </a:p>
          <a:p>
            <a:r>
              <a:rPr lang="en-US" sz="2800" dirty="0" smtClean="0"/>
              <a:t>With the exception of long distance migrant males will have lower survival than females or short distance migrants</a:t>
            </a:r>
          </a:p>
          <a:p>
            <a:endParaRPr lang="en-US" sz="2800" dirty="0"/>
          </a:p>
          <a:p>
            <a:r>
              <a:rPr lang="en-US" sz="2800" dirty="0" smtClean="0"/>
              <a:t>Environmental factors associated with resources and temperature should influence survival</a:t>
            </a:r>
          </a:p>
          <a:p>
            <a:endParaRPr lang="en-US" sz="2800" dirty="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4480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how environmental </a:t>
            </a:r>
            <a:r>
              <a:rPr lang="en-US" dirty="0"/>
              <a:t>d</a:t>
            </a:r>
            <a:r>
              <a:rPr lang="en-US" dirty="0" smtClean="0"/>
              <a:t>ata affects hummingbird survivorship</a:t>
            </a:r>
            <a:endParaRPr lang="en-US" dirty="0"/>
          </a:p>
        </p:txBody>
      </p:sp>
      <p:sp>
        <p:nvSpPr>
          <p:cNvPr id="4" name="Content Placeholder 3"/>
          <p:cNvSpPr>
            <a:spLocks noGrp="1"/>
          </p:cNvSpPr>
          <p:nvPr>
            <p:ph idx="1"/>
          </p:nvPr>
        </p:nvSpPr>
        <p:spPr>
          <a:xfrm>
            <a:off x="457200" y="1981200"/>
            <a:ext cx="8229600" cy="4495799"/>
          </a:xfrm>
        </p:spPr>
        <p:txBody>
          <a:bodyPr>
            <a:normAutofit fontScale="92500" lnSpcReduction="10000"/>
          </a:bodyPr>
          <a:lstStyle/>
          <a:p>
            <a:r>
              <a:rPr lang="en-US" dirty="0" smtClean="0"/>
              <a:t>To model physiological demand, temperature is used;  so we include</a:t>
            </a:r>
          </a:p>
          <a:p>
            <a:pPr lvl="1"/>
            <a:r>
              <a:rPr lang="en-US" dirty="0" smtClean="0"/>
              <a:t>Mean </a:t>
            </a:r>
            <a:r>
              <a:rPr lang="en-US" dirty="0" err="1" smtClean="0"/>
              <a:t>Tmin</a:t>
            </a:r>
            <a:r>
              <a:rPr lang="en-US" dirty="0"/>
              <a:t>,</a:t>
            </a:r>
            <a:r>
              <a:rPr lang="en-US" dirty="0" smtClean="0"/>
              <a:t> Mean </a:t>
            </a:r>
            <a:r>
              <a:rPr lang="en-US" dirty="0" err="1" smtClean="0"/>
              <a:t>Tmax</a:t>
            </a:r>
            <a:r>
              <a:rPr lang="en-US" dirty="0" smtClean="0"/>
              <a:t>, land </a:t>
            </a:r>
            <a:r>
              <a:rPr lang="en-US" dirty="0"/>
              <a:t>s</a:t>
            </a:r>
            <a:r>
              <a:rPr lang="en-US" dirty="0" smtClean="0"/>
              <a:t>urface temperature in the list of candidate models                                                               </a:t>
            </a:r>
          </a:p>
          <a:p>
            <a:pPr marL="457200" lvl="1" indent="0">
              <a:buNone/>
            </a:pPr>
            <a:endParaRPr lang="en-US" dirty="0" smtClean="0"/>
          </a:p>
          <a:p>
            <a:r>
              <a:rPr lang="en-US" dirty="0" smtClean="0"/>
              <a:t>To model resource availability  (floral nectar resources and insects), we include</a:t>
            </a:r>
          </a:p>
          <a:p>
            <a:pPr lvl="1"/>
            <a:r>
              <a:rPr lang="en-US" dirty="0" smtClean="0"/>
              <a:t>NDVI, precipitation, and aridity  in the list of  candidate model</a:t>
            </a:r>
          </a:p>
          <a:p>
            <a:pPr marL="457200" lvl="1" indent="0">
              <a:buNone/>
            </a:pPr>
            <a:r>
              <a:rPr lang="en-US" dirty="0" smtClean="0"/>
              <a:t> </a:t>
            </a:r>
          </a:p>
          <a:p>
            <a:endParaRPr lang="en-US" dirty="0" smtClean="0"/>
          </a:p>
          <a:p>
            <a:endParaRPr lang="en-US" dirty="0" smtClean="0"/>
          </a:p>
        </p:txBody>
      </p:sp>
    </p:spTree>
    <p:extLst>
      <p:ext uri="{BB962C8B-B14F-4D97-AF65-F5344CB8AC3E}">
        <p14:creationId xmlns:p14="http://schemas.microsoft.com/office/powerpoint/2010/main" val="1409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696369" y="189928"/>
            <a:ext cx="3918743" cy="2062103"/>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solidFill>
                  <a:srgbClr val="6600CC"/>
                </a:solidFill>
                <a:latin typeface="Parade" pitchFamily="66" charset="0"/>
              </a:rPr>
              <a:t>RUFOUS HUMMINGBIRD                              </a:t>
            </a:r>
            <a:r>
              <a:rPr lang="en-US" sz="3200" dirty="0">
                <a:solidFill>
                  <a:srgbClr val="6600CC"/>
                </a:solidFill>
                <a:latin typeface="Parade" pitchFamily="66" charset="0"/>
              </a:rPr>
              <a:t>PIF Species of Continental Concern</a:t>
            </a:r>
            <a:endParaRPr lang="en-US" sz="3200" dirty="0">
              <a:solidFill>
                <a:prstClr val="black"/>
              </a:solidFill>
              <a:latin typeface="Parade" pitchFamily="66" charset="0"/>
            </a:endParaRPr>
          </a:p>
        </p:txBody>
      </p:sp>
      <p:pic>
        <p:nvPicPr>
          <p:cNvPr id="43015" name="Picture 7" descr="Rufous Hummingbird (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614" y="228600"/>
            <a:ext cx="2780986" cy="2743200"/>
          </a:xfrm>
          <a:prstGeom prst="rect">
            <a:avLst/>
          </a:prstGeom>
          <a:noFill/>
          <a:ln w="9525">
            <a:noFill/>
            <a:miter lim="800000"/>
            <a:headEnd/>
            <a:tailEnd/>
          </a:ln>
        </p:spPr>
      </p:pic>
      <p:pic>
        <p:nvPicPr>
          <p:cNvPr id="43016" name="Picture 8" descr="ruhurangemap"/>
          <p:cNvPicPr>
            <a:picLocks noChangeAspect="1" noChangeArrowheads="1"/>
          </p:cNvPicPr>
          <p:nvPr/>
        </p:nvPicPr>
        <p:blipFill>
          <a:blip r:embed="rId4" cstate="screen"/>
          <a:srcRect/>
          <a:stretch>
            <a:fillRect/>
          </a:stretch>
        </p:blipFill>
        <p:spPr bwMode="auto">
          <a:xfrm>
            <a:off x="6400800" y="228600"/>
            <a:ext cx="2528888" cy="3352800"/>
          </a:xfrm>
          <a:prstGeom prst="rect">
            <a:avLst/>
          </a:prstGeom>
          <a:noFill/>
          <a:ln w="9525">
            <a:noFill/>
            <a:miter lim="800000"/>
            <a:headEnd/>
            <a:tailEnd/>
          </a:ln>
        </p:spPr>
      </p:pic>
      <p:sp>
        <p:nvSpPr>
          <p:cNvPr id="4" name="Rectangle 3"/>
          <p:cNvSpPr/>
          <p:nvPr/>
        </p:nvSpPr>
        <p:spPr>
          <a:xfrm>
            <a:off x="223814" y="3657600"/>
            <a:ext cx="8629674" cy="1384995"/>
          </a:xfrm>
          <a:prstGeom prst="rect">
            <a:avLst/>
          </a:prstGeom>
        </p:spPr>
        <p:txBody>
          <a:bodyPr wrap="square">
            <a:spAutoFit/>
          </a:bodyPr>
          <a:lstStyle/>
          <a:p>
            <a:r>
              <a:rPr lang="en-US" sz="2800" dirty="0" smtClean="0"/>
              <a:t>Precipitation </a:t>
            </a:r>
            <a:r>
              <a:rPr lang="en-US" sz="2800" dirty="0"/>
              <a:t>and winter temperature predict long-term range-scale abundance changes in Western North American birds. </a:t>
            </a:r>
            <a:r>
              <a:rPr lang="en-US" sz="2400" dirty="0"/>
              <a:t>Gutiérrez et. al 2014</a:t>
            </a:r>
          </a:p>
        </p:txBody>
      </p:sp>
    </p:spTree>
    <p:extLst>
      <p:ext uri="{BB962C8B-B14F-4D97-AF65-F5344CB8AC3E}">
        <p14:creationId xmlns:p14="http://schemas.microsoft.com/office/powerpoint/2010/main" val="163146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1143000"/>
          </a:xfrm>
        </p:spPr>
        <p:txBody>
          <a:bodyPr>
            <a:normAutofit/>
          </a:bodyPr>
          <a:lstStyle/>
          <a:p>
            <a:r>
              <a:rPr lang="en-US" sz="3200" dirty="0" smtClean="0"/>
              <a:t>Time series analyses – hummingbirds and environment</a:t>
            </a:r>
            <a:endParaRPr lang="en-US" sz="3200"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524952"/>
            <a:ext cx="8751269" cy="4418648"/>
          </a:xfrm>
          <a:prstGeom prst="rect">
            <a:avLst/>
          </a:prstGeom>
          <a:noFill/>
          <a:ln w="9525">
            <a:noFill/>
            <a:miter lim="800000"/>
            <a:headEnd/>
            <a:tailEnd/>
          </a:ln>
        </p:spPr>
      </p:pic>
      <p:sp>
        <p:nvSpPr>
          <p:cNvPr id="5" name="TextBox 4"/>
          <p:cNvSpPr txBox="1"/>
          <p:nvPr/>
        </p:nvSpPr>
        <p:spPr>
          <a:xfrm>
            <a:off x="304800" y="5950803"/>
            <a:ext cx="8153400" cy="830997"/>
          </a:xfrm>
          <a:prstGeom prst="rect">
            <a:avLst/>
          </a:prstGeom>
          <a:noFill/>
        </p:spPr>
        <p:txBody>
          <a:bodyPr wrap="square" rtlCol="0">
            <a:spAutoFit/>
          </a:bodyPr>
          <a:lstStyle/>
          <a:p>
            <a:pPr algn="ctr"/>
            <a:r>
              <a:rPr lang="en-US" sz="2400" dirty="0" smtClean="0">
                <a:solidFill>
                  <a:srgbClr val="1F497D"/>
                </a:solidFill>
              </a:rPr>
              <a:t>Seasonal hummingbird abundance patterns correspond to vegetation activity</a:t>
            </a:r>
            <a:endParaRPr lang="en-US" sz="2400" dirty="0">
              <a:solidFill>
                <a:srgbClr val="1F497D"/>
              </a:solidFill>
            </a:endParaRPr>
          </a:p>
        </p:txBody>
      </p:sp>
      <p:pic>
        <p:nvPicPr>
          <p:cNvPr id="2052" name="Picture 4" descr="http://fishandgame.idaho.gov/ifwis/ibt/userfiles/image/photos/800/black-chinned-hummingbird--michael-woodruff.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1"/>
            <a:ext cx="1752600" cy="1954636"/>
          </a:xfrm>
          <a:prstGeom prst="rect">
            <a:avLst/>
          </a:prstGeom>
          <a:noFill/>
        </p:spPr>
      </p:pic>
    </p:spTree>
    <p:extLst>
      <p:ext uri="{BB962C8B-B14F-4D97-AF65-F5344CB8AC3E}">
        <p14:creationId xmlns:p14="http://schemas.microsoft.com/office/powerpoint/2010/main" val="2568267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nterns photos\DSC0317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948211"/>
            <a:ext cx="501843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0"/>
            <a:ext cx="8839200" cy="1447800"/>
          </a:xfrm>
        </p:spPr>
        <p:txBody>
          <a:bodyPr>
            <a:normAutofit/>
          </a:bodyPr>
          <a:lstStyle/>
          <a:p>
            <a:r>
              <a:rPr lang="en-US" dirty="0" smtClean="0"/>
              <a:t>Multi Species Model Results </a:t>
            </a:r>
            <a:br>
              <a:rPr lang="en-US" dirty="0" smtClean="0"/>
            </a:br>
            <a:r>
              <a:rPr lang="en-US" dirty="0" smtClean="0"/>
              <a:t>with out </a:t>
            </a:r>
            <a:r>
              <a:rPr lang="en-US" dirty="0"/>
              <a:t>E</a:t>
            </a:r>
            <a:r>
              <a:rPr lang="en-US" dirty="0" smtClean="0"/>
              <a:t>nvironmental </a:t>
            </a:r>
            <a:r>
              <a:rPr lang="en-US" dirty="0" smtClean="0"/>
              <a:t>factors</a:t>
            </a:r>
            <a:endParaRPr lang="en-US" dirty="0"/>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5569" y="3948211"/>
            <a:ext cx="501843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704083" y="4641631"/>
            <a:ext cx="457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20814" y="4845269"/>
            <a:ext cx="304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9962934"/>
              </p:ext>
            </p:extLst>
          </p:nvPr>
        </p:nvGraphicFramePr>
        <p:xfrm>
          <a:off x="228600" y="1447800"/>
          <a:ext cx="8736465" cy="2344335"/>
        </p:xfrm>
        <a:graphic>
          <a:graphicData uri="http://schemas.openxmlformats.org/drawingml/2006/table">
            <a:tbl>
              <a:tblPr firstRow="1" bandRow="1">
                <a:tableStyleId>{2D5ABB26-0587-4C30-8999-92F81FD0307C}</a:tableStyleId>
              </a:tblPr>
              <a:tblGrid>
                <a:gridCol w="5715001"/>
                <a:gridCol w="1524000"/>
                <a:gridCol w="1497464"/>
              </a:tblGrid>
              <a:tr h="778933">
                <a:tc>
                  <a:txBody>
                    <a:bodyPr/>
                    <a:lstStyle/>
                    <a:p>
                      <a:pPr algn="ctr"/>
                      <a:r>
                        <a:rPr lang="en-US" sz="2800" dirty="0" smtClean="0"/>
                        <a:t>TOP MODELS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Number of</a:t>
                      </a:r>
                    </a:p>
                    <a:p>
                      <a:r>
                        <a:rPr lang="en-US" sz="2000" dirty="0" smtClean="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DELTA </a:t>
                      </a:r>
                      <a:r>
                        <a:rPr lang="en-US" baseline="0" dirty="0" smtClean="0"/>
                        <a:t> </a:t>
                      </a:r>
                      <a:r>
                        <a:rPr lang="en-US" baseline="0" dirty="0" err="1" smtClean="0"/>
                        <a:t>AICc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dirty="0">
                          <a:effectLst/>
                        </a:rPr>
                        <a:t>Phi(~</a:t>
                      </a:r>
                      <a:r>
                        <a:rPr lang="en-US" sz="2400" dirty="0" err="1">
                          <a:effectLst/>
                        </a:rPr>
                        <a:t>MigrationStrategy</a:t>
                      </a:r>
                      <a:r>
                        <a:rPr lang="en-US" sz="2400" dirty="0">
                          <a:effectLst/>
                        </a:rPr>
                        <a:t> * Sex * time + </a:t>
                      </a:r>
                      <a:r>
                        <a:rPr lang="en-US" sz="2400" dirty="0" err="1">
                          <a:effectLst/>
                        </a:rPr>
                        <a:t>Lon_Group</a:t>
                      </a:r>
                      <a:r>
                        <a:rPr lang="en-US" sz="2400" dirty="0">
                          <a:effectLst/>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rPr>
                        <a:t>71</a:t>
                      </a:r>
                      <a:endParaRPr lang="en-US" sz="2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rPr>
                        <a:t>0.00</a:t>
                      </a:r>
                      <a:endParaRPr lang="en-US" sz="2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dirty="0">
                          <a:effectLst/>
                        </a:rPr>
                        <a:t>Phi(~</a:t>
                      </a:r>
                      <a:r>
                        <a:rPr lang="en-US" sz="2400" dirty="0" err="1">
                          <a:effectLst/>
                        </a:rPr>
                        <a:t>MigrationStrategy</a:t>
                      </a:r>
                      <a:r>
                        <a:rPr lang="en-US" sz="2400" dirty="0">
                          <a:effectLst/>
                        </a:rPr>
                        <a:t> * Sex + time * </a:t>
                      </a:r>
                      <a:r>
                        <a:rPr lang="en-US" sz="2400" dirty="0" err="1">
                          <a:effectLst/>
                        </a:rPr>
                        <a:t>Lon_Group</a:t>
                      </a:r>
                      <a:r>
                        <a:rPr lang="en-US" sz="2400" dirty="0">
                          <a:effectLst/>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60</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6.78</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685800" y="6260068"/>
            <a:ext cx="7246883" cy="369332"/>
          </a:xfrm>
          <a:prstGeom prst="rect">
            <a:avLst/>
          </a:prstGeom>
          <a:noFill/>
        </p:spPr>
        <p:txBody>
          <a:bodyPr wrap="square" rtlCol="0">
            <a:spAutoFit/>
          </a:bodyPr>
          <a:lstStyle/>
          <a:p>
            <a:r>
              <a:rPr lang="en-US" dirty="0" smtClean="0"/>
              <a:t>Longitude -116				Longitude -109</a:t>
            </a:r>
            <a:endParaRPr lang="en-US" dirty="0"/>
          </a:p>
        </p:txBody>
      </p:sp>
    </p:spTree>
    <p:extLst>
      <p:ext uri="{BB962C8B-B14F-4D97-AF65-F5344CB8AC3E}">
        <p14:creationId xmlns:p14="http://schemas.microsoft.com/office/powerpoint/2010/main" val="2381113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664"/>
            <a:ext cx="8839200" cy="1447800"/>
          </a:xfrm>
        </p:spPr>
        <p:txBody>
          <a:bodyPr>
            <a:normAutofit/>
          </a:bodyPr>
          <a:lstStyle/>
          <a:p>
            <a:r>
              <a:rPr lang="en-US" dirty="0" smtClean="0"/>
              <a:t>Multi Species Model Results </a:t>
            </a:r>
            <a:br>
              <a:rPr lang="en-US" dirty="0" smtClean="0"/>
            </a:br>
            <a:r>
              <a:rPr lang="en-US" dirty="0" smtClean="0"/>
              <a:t>with Environmental factors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25892990"/>
              </p:ext>
            </p:extLst>
          </p:nvPr>
        </p:nvGraphicFramePr>
        <p:xfrm>
          <a:off x="304799" y="2608665"/>
          <a:ext cx="8736465" cy="2344335"/>
        </p:xfrm>
        <a:graphic>
          <a:graphicData uri="http://schemas.openxmlformats.org/drawingml/2006/table">
            <a:tbl>
              <a:tblPr firstRow="1" bandRow="1">
                <a:tableStyleId>{69012ECD-51FC-41F1-AA8D-1B2483CD663E}</a:tableStyleId>
              </a:tblPr>
              <a:tblGrid>
                <a:gridCol w="5715001"/>
                <a:gridCol w="1524000"/>
                <a:gridCol w="1497464"/>
              </a:tblGrid>
              <a:tr h="778933">
                <a:tc>
                  <a:txBody>
                    <a:bodyPr/>
                    <a:lstStyle/>
                    <a:p>
                      <a:pPr algn="ctr"/>
                      <a:r>
                        <a:rPr lang="en-US" sz="2800" dirty="0" smtClean="0">
                          <a:solidFill>
                            <a:schemeClr val="tx1"/>
                          </a:solidFill>
                        </a:rPr>
                        <a:t>TOP MODELS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Number of</a:t>
                      </a:r>
                    </a:p>
                    <a:p>
                      <a:r>
                        <a:rPr lang="en-US" sz="2000" dirty="0" smtClean="0">
                          <a:solidFill>
                            <a:schemeClr val="tx1"/>
                          </a:solidFill>
                        </a:rPr>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DELTA </a:t>
                      </a:r>
                      <a:r>
                        <a:rPr lang="en-US" baseline="0" dirty="0" smtClean="0">
                          <a:solidFill>
                            <a:schemeClr val="tx1"/>
                          </a:solidFill>
                        </a:rPr>
                        <a:t> </a:t>
                      </a:r>
                      <a:r>
                        <a:rPr lang="en-US" baseline="0" dirty="0" err="1" smtClean="0">
                          <a:solidFill>
                            <a:schemeClr val="tx1"/>
                          </a:solidFill>
                        </a:rPr>
                        <a:t>AICc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a:t>
                      </a:r>
                      <a:r>
                        <a:rPr lang="en-US" sz="2400" kern="1200" dirty="0" err="1" smtClean="0">
                          <a:solidFill>
                            <a:schemeClr val="tx1"/>
                          </a:solidFill>
                          <a:effectLst/>
                          <a:latin typeface="+mn-lt"/>
                          <a:ea typeface="+mn-ea"/>
                          <a:cs typeface="+mn-cs"/>
                        </a:rPr>
                        <a:t>MigrationStrategy</a:t>
                      </a:r>
                      <a:r>
                        <a:rPr lang="en-US" sz="2400" kern="1200" dirty="0" smtClean="0">
                          <a:solidFill>
                            <a:schemeClr val="tx1"/>
                          </a:solidFill>
                          <a:effectLst/>
                          <a:latin typeface="+mn-lt"/>
                          <a:ea typeface="+mn-ea"/>
                          <a:cs typeface="+mn-cs"/>
                        </a:rPr>
                        <a:t> * w.ndvi_3km * time)p(~Location)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latin typeface="Calibri"/>
                          <a:ea typeface="Calibri"/>
                          <a:cs typeface="Times New Roman"/>
                        </a:rPr>
                        <a:t>69</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a:ea typeface="Calibri"/>
                          <a:cs typeface="Times New Roman"/>
                        </a:rPr>
                        <a:t>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a:t>
                      </a:r>
                      <a:r>
                        <a:rPr lang="en-US" sz="2400" kern="1200" dirty="0" err="1" smtClean="0">
                          <a:solidFill>
                            <a:schemeClr val="tx1"/>
                          </a:solidFill>
                          <a:effectLst/>
                          <a:latin typeface="+mn-lt"/>
                          <a:ea typeface="+mn-ea"/>
                          <a:cs typeface="+mn-cs"/>
                        </a:rPr>
                        <a:t>MigrationStrategy</a:t>
                      </a:r>
                      <a:r>
                        <a:rPr lang="en-US" sz="2400" kern="1200" dirty="0" smtClean="0">
                          <a:solidFill>
                            <a:schemeClr val="tx1"/>
                          </a:solidFill>
                          <a:effectLst/>
                          <a:latin typeface="+mn-lt"/>
                          <a:ea typeface="+mn-ea"/>
                          <a:cs typeface="+mn-cs"/>
                        </a:rPr>
                        <a:t> * b.tmax_3km * time)p(~Location)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latin typeface="Calibri"/>
                          <a:ea typeface="Calibri"/>
                          <a:cs typeface="Times New Roman"/>
                        </a:rPr>
                        <a:t>69</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latin typeface="Calibri"/>
                          <a:ea typeface="Calibri"/>
                          <a:cs typeface="Times New Roman"/>
                        </a:rPr>
                        <a:t>14.46</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401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152400"/>
            <a:ext cx="8153400" cy="868362"/>
          </a:xfrm>
        </p:spPr>
        <p:txBody>
          <a:bodyPr>
            <a:normAutofit fontScale="90000"/>
          </a:bodyPr>
          <a:lstStyle/>
          <a:p>
            <a:r>
              <a:rPr lang="en-US" sz="3600" dirty="0" smtClean="0"/>
              <a:t>Factors influencing Broad-billed </a:t>
            </a:r>
            <a:r>
              <a:rPr lang="en-US" sz="3600" dirty="0" smtClean="0"/>
              <a:t>(range expansion migrant) survivorship</a:t>
            </a:r>
            <a:endParaRPr lang="en-US" sz="3600" dirty="0"/>
          </a:p>
        </p:txBody>
      </p:sp>
      <p:pic>
        <p:nvPicPr>
          <p:cNvPr id="2051" name="Picture 3"/>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241536"/>
            <a:ext cx="447386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684" y="1268970"/>
            <a:ext cx="447386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95600" y="1640771"/>
            <a:ext cx="750526" cy="369332"/>
          </a:xfrm>
          <a:prstGeom prst="rect">
            <a:avLst/>
          </a:prstGeom>
          <a:noFill/>
        </p:spPr>
        <p:txBody>
          <a:bodyPr wrap="none" rtlCol="0">
            <a:spAutoFit/>
          </a:bodyPr>
          <a:lstStyle/>
          <a:p>
            <a:r>
              <a:rPr lang="en-US" dirty="0" smtClean="0"/>
              <a:t>Males</a:t>
            </a:r>
            <a:endParaRPr lang="en-US" dirty="0"/>
          </a:p>
        </p:txBody>
      </p:sp>
      <p:sp>
        <p:nvSpPr>
          <p:cNvPr id="8" name="TextBox 7"/>
          <p:cNvSpPr txBox="1"/>
          <p:nvPr/>
        </p:nvSpPr>
        <p:spPr>
          <a:xfrm>
            <a:off x="6934200" y="1600200"/>
            <a:ext cx="1371600" cy="369332"/>
          </a:xfrm>
          <a:prstGeom prst="rect">
            <a:avLst/>
          </a:prstGeom>
          <a:noFill/>
        </p:spPr>
        <p:txBody>
          <a:bodyPr wrap="square" rtlCol="0">
            <a:spAutoFit/>
          </a:bodyPr>
          <a:lstStyle/>
          <a:p>
            <a:r>
              <a:rPr lang="en-US" dirty="0" smtClean="0"/>
              <a:t>Females</a:t>
            </a:r>
            <a:endParaRPr lang="en-US" dirty="0"/>
          </a:p>
        </p:txBody>
      </p:sp>
      <p:sp>
        <p:nvSpPr>
          <p:cNvPr id="12" name="TextBox 11"/>
          <p:cNvSpPr txBox="1"/>
          <p:nvPr/>
        </p:nvSpPr>
        <p:spPr>
          <a:xfrm>
            <a:off x="76200" y="3653135"/>
            <a:ext cx="9144000" cy="523220"/>
          </a:xfrm>
          <a:prstGeom prst="rect">
            <a:avLst/>
          </a:prstGeom>
          <a:noFill/>
        </p:spPr>
        <p:txBody>
          <a:bodyPr wrap="square" rtlCol="0">
            <a:spAutoFit/>
          </a:bodyPr>
          <a:lstStyle/>
          <a:p>
            <a:pPr algn="ctr"/>
            <a:r>
              <a:rPr lang="en-US" sz="2800" dirty="0" smtClean="0"/>
              <a:t>Sex, wintering NDVI, and elevation factors in top models</a:t>
            </a: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3379963961"/>
              </p:ext>
            </p:extLst>
          </p:nvPr>
        </p:nvGraphicFramePr>
        <p:xfrm>
          <a:off x="213684" y="4343400"/>
          <a:ext cx="8736465" cy="2266442"/>
        </p:xfrm>
        <a:graphic>
          <a:graphicData uri="http://schemas.openxmlformats.org/drawingml/2006/table">
            <a:tbl>
              <a:tblPr firstRow="1" bandRow="1">
                <a:tableStyleId>{2D5ABB26-0587-4C30-8999-92F81FD0307C}</a:tableStyleId>
              </a:tblPr>
              <a:tblGrid>
                <a:gridCol w="5715001"/>
                <a:gridCol w="1524000"/>
                <a:gridCol w="1497464"/>
              </a:tblGrid>
              <a:tr h="0">
                <a:tc>
                  <a:txBody>
                    <a:bodyPr/>
                    <a:lstStyle/>
                    <a:p>
                      <a:pPr algn="ctr"/>
                      <a:r>
                        <a:rPr lang="en-US" sz="2800" dirty="0" smtClean="0"/>
                        <a:t>TOP MODELS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Number of</a:t>
                      </a:r>
                    </a:p>
                    <a:p>
                      <a:r>
                        <a:rPr lang="en-US" sz="2000" dirty="0" smtClean="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DELTA </a:t>
                      </a:r>
                      <a:r>
                        <a:rPr lang="en-US" baseline="0" dirty="0" smtClean="0"/>
                        <a:t> </a:t>
                      </a:r>
                      <a:r>
                        <a:rPr lang="en-US" baseline="0" dirty="0" err="1" smtClean="0"/>
                        <a:t>AICc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Phi(~Sex + w.ndvi_3km + </a:t>
                      </a:r>
                      <a:r>
                        <a:rPr lang="en-US" sz="2400" kern="1200" dirty="0" err="1" smtClean="0">
                          <a:solidFill>
                            <a:schemeClr val="tx1"/>
                          </a:solidFill>
                          <a:effectLst/>
                          <a:latin typeface="+mn-lt"/>
                          <a:ea typeface="+mn-ea"/>
                          <a:cs typeface="+mn-cs"/>
                        </a:rPr>
                        <a:t>Elev_Group</a:t>
                      </a:r>
                      <a:r>
                        <a:rPr lang="en-US" sz="2400" kern="1200" dirty="0" smtClean="0">
                          <a:solidFill>
                            <a:schemeClr val="tx1"/>
                          </a:solidFill>
                          <a:effectLst/>
                          <a:latin typeface="+mn-lt"/>
                          <a:ea typeface="+mn-ea"/>
                          <a:cs typeface="+mn-cs"/>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11</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0.00</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Phi(~Sex * w.ndvi_3km + </a:t>
                      </a:r>
                      <a:r>
                        <a:rPr lang="en-US" sz="2400" kern="1200" dirty="0" err="1" smtClean="0">
                          <a:solidFill>
                            <a:schemeClr val="tx1"/>
                          </a:solidFill>
                          <a:effectLst/>
                          <a:latin typeface="+mn-lt"/>
                          <a:ea typeface="+mn-ea"/>
                          <a:cs typeface="+mn-cs"/>
                        </a:rPr>
                        <a:t>Elev_Group</a:t>
                      </a:r>
                      <a:r>
                        <a:rPr lang="en-US" sz="2400" kern="1200" dirty="0" smtClean="0">
                          <a:solidFill>
                            <a:schemeClr val="tx1"/>
                          </a:solidFill>
                          <a:effectLst/>
                          <a:latin typeface="+mn-lt"/>
                          <a:ea typeface="+mn-ea"/>
                          <a:cs typeface="+mn-cs"/>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12</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1.65</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449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381000"/>
            <a:ext cx="9140841" cy="6477000"/>
          </a:xfrm>
          <a:prstGeom prst="rect">
            <a:avLst/>
          </a:prstGeom>
          <a:noFill/>
          <a:ln w="9525">
            <a:noFill/>
            <a:miter lim="800000"/>
            <a:headEnd/>
            <a:tailEnd/>
          </a:ln>
        </p:spPr>
      </p:pic>
      <p:sp>
        <p:nvSpPr>
          <p:cNvPr id="2" name="TextBox 1"/>
          <p:cNvSpPr txBox="1"/>
          <p:nvPr/>
        </p:nvSpPr>
        <p:spPr>
          <a:xfrm>
            <a:off x="-2133600" y="1752600"/>
            <a:ext cx="1946428" cy="923330"/>
          </a:xfrm>
          <a:prstGeom prst="rect">
            <a:avLst/>
          </a:prstGeom>
          <a:noFill/>
        </p:spPr>
        <p:txBody>
          <a:bodyPr wrap="square" rtlCol="0">
            <a:spAutoFit/>
          </a:bodyPr>
          <a:lstStyle/>
          <a:p>
            <a:r>
              <a:rPr lang="en-US" dirty="0" smtClean="0"/>
              <a:t>Time series hummingbird &amp; remote-sensing</a:t>
            </a:r>
            <a:endParaRPr lang="en-US" dirty="0"/>
          </a:p>
        </p:txBody>
      </p:sp>
    </p:spTree>
    <p:extLst>
      <p:ext uri="{BB962C8B-B14F-4D97-AF65-F5344CB8AC3E}">
        <p14:creationId xmlns:p14="http://schemas.microsoft.com/office/powerpoint/2010/main" val="984522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58200" cy="914400"/>
          </a:xfrm>
        </p:spPr>
        <p:txBody>
          <a:bodyPr>
            <a:normAutofit fontScale="90000"/>
          </a:bodyPr>
          <a:lstStyle/>
          <a:p>
            <a:r>
              <a:rPr lang="en-US" sz="3600" dirty="0"/>
              <a:t>Factors influencing </a:t>
            </a:r>
            <a:r>
              <a:rPr lang="en-US" sz="3600" dirty="0" smtClean="0"/>
              <a:t>Black-chinned (latitudinal migrant) </a:t>
            </a:r>
            <a:r>
              <a:rPr lang="en-US" sz="3600" dirty="0"/>
              <a:t>s</a:t>
            </a:r>
            <a:r>
              <a:rPr lang="en-US" sz="3600" dirty="0" smtClean="0"/>
              <a:t>urvivorship</a:t>
            </a:r>
            <a:endParaRPr lang="en-US" sz="3600"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138583"/>
            <a:ext cx="399913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4986" y="1138583"/>
            <a:ext cx="399913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71657" y="1371600"/>
            <a:ext cx="724878" cy="369332"/>
          </a:xfrm>
          <a:prstGeom prst="rect">
            <a:avLst/>
          </a:prstGeom>
          <a:noFill/>
        </p:spPr>
        <p:txBody>
          <a:bodyPr wrap="none" rtlCol="0">
            <a:spAutoFit/>
          </a:bodyPr>
          <a:lstStyle/>
          <a:p>
            <a:r>
              <a:rPr lang="en-US" dirty="0" smtClean="0"/>
              <a:t>MALE</a:t>
            </a:r>
            <a:endParaRPr lang="en-US" dirty="0"/>
          </a:p>
        </p:txBody>
      </p:sp>
      <p:sp>
        <p:nvSpPr>
          <p:cNvPr id="5" name="TextBox 4"/>
          <p:cNvSpPr txBox="1"/>
          <p:nvPr/>
        </p:nvSpPr>
        <p:spPr>
          <a:xfrm>
            <a:off x="6691356" y="1556266"/>
            <a:ext cx="942887" cy="369332"/>
          </a:xfrm>
          <a:prstGeom prst="rect">
            <a:avLst/>
          </a:prstGeom>
          <a:noFill/>
        </p:spPr>
        <p:txBody>
          <a:bodyPr wrap="none" rtlCol="0">
            <a:spAutoFit/>
          </a:bodyPr>
          <a:lstStyle/>
          <a:p>
            <a:r>
              <a:rPr lang="en-US" dirty="0" smtClean="0"/>
              <a:t>FEMALE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70294751"/>
              </p:ext>
            </p:extLst>
          </p:nvPr>
        </p:nvGraphicFramePr>
        <p:xfrm>
          <a:off x="228600" y="4343400"/>
          <a:ext cx="8736465" cy="2266442"/>
        </p:xfrm>
        <a:graphic>
          <a:graphicData uri="http://schemas.openxmlformats.org/drawingml/2006/table">
            <a:tbl>
              <a:tblPr firstRow="1" bandRow="1">
                <a:tableStyleId>{2D5ABB26-0587-4C30-8999-92F81FD0307C}</a:tableStyleId>
              </a:tblPr>
              <a:tblGrid>
                <a:gridCol w="5715001"/>
                <a:gridCol w="1524000"/>
                <a:gridCol w="1497464"/>
              </a:tblGrid>
              <a:tr h="125994">
                <a:tc>
                  <a:txBody>
                    <a:bodyPr/>
                    <a:lstStyle/>
                    <a:p>
                      <a:pPr algn="ctr"/>
                      <a:r>
                        <a:rPr lang="en-US" sz="2800" dirty="0" smtClean="0"/>
                        <a:t>TOP MODELS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Number of</a:t>
                      </a:r>
                    </a:p>
                    <a:p>
                      <a:r>
                        <a:rPr lang="en-US" sz="2000" dirty="0" smtClean="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DELTA </a:t>
                      </a:r>
                      <a:r>
                        <a:rPr lang="en-US" baseline="0" dirty="0" smtClean="0"/>
                        <a:t> </a:t>
                      </a:r>
                      <a:r>
                        <a:rPr lang="en-US" baseline="0" dirty="0" err="1" smtClean="0"/>
                        <a:t>AICc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Phi(~Sex + b.tmax_3km + </a:t>
                      </a:r>
                      <a:r>
                        <a:rPr lang="en-US" sz="2400" kern="1200" dirty="0" err="1" smtClean="0">
                          <a:solidFill>
                            <a:schemeClr val="tx1"/>
                          </a:solidFill>
                          <a:effectLst/>
                          <a:latin typeface="+mn-lt"/>
                          <a:ea typeface="+mn-ea"/>
                          <a:cs typeface="+mn-cs"/>
                        </a:rPr>
                        <a:t>Lon_Group</a:t>
                      </a:r>
                      <a:r>
                        <a:rPr lang="en-US" sz="2400" kern="1200" dirty="0" smtClean="0">
                          <a:solidFill>
                            <a:schemeClr val="tx1"/>
                          </a:solidFill>
                          <a:effectLst/>
                          <a:latin typeface="+mn-lt"/>
                          <a:ea typeface="+mn-ea"/>
                          <a:cs typeface="+mn-cs"/>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17</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0.00</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933">
                <a:tc>
                  <a:txBody>
                    <a:bodyPr/>
                    <a:lstStyle/>
                    <a:p>
                      <a:pPr marL="0" marR="0">
                        <a:lnSpc>
                          <a:spcPct val="107000"/>
                        </a:lnSpc>
                        <a:spcBef>
                          <a:spcPts val="0"/>
                        </a:spcBef>
                        <a:spcAft>
                          <a:spcPts val="0"/>
                        </a:spcAft>
                      </a:pPr>
                      <a:r>
                        <a:rPr lang="en-US" sz="2400" kern="1200" dirty="0" smtClean="0">
                          <a:solidFill>
                            <a:schemeClr val="tx1"/>
                          </a:solidFill>
                          <a:effectLst/>
                          <a:latin typeface="+mn-lt"/>
                          <a:ea typeface="+mn-ea"/>
                          <a:cs typeface="+mn-cs"/>
                        </a:rPr>
                        <a:t>Phi(~Sex * b.tmax_3km + </a:t>
                      </a:r>
                      <a:r>
                        <a:rPr lang="en-US" sz="2400" kern="1200" dirty="0" err="1" smtClean="0">
                          <a:solidFill>
                            <a:schemeClr val="tx1"/>
                          </a:solidFill>
                          <a:effectLst/>
                          <a:latin typeface="+mn-lt"/>
                          <a:ea typeface="+mn-ea"/>
                          <a:cs typeface="+mn-cs"/>
                        </a:rPr>
                        <a:t>Lon_Group</a:t>
                      </a:r>
                      <a:r>
                        <a:rPr lang="en-US" sz="2400" kern="1200" dirty="0" smtClean="0">
                          <a:solidFill>
                            <a:schemeClr val="tx1"/>
                          </a:solidFill>
                          <a:effectLst/>
                          <a:latin typeface="+mn-lt"/>
                          <a:ea typeface="+mn-ea"/>
                          <a:cs typeface="+mn-cs"/>
                        </a:rPr>
                        <a:t>)p(~Location)</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18</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effectLst/>
                        </a:rPr>
                        <a:t>1.95</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76200" y="3581400"/>
            <a:ext cx="9144000" cy="523220"/>
          </a:xfrm>
          <a:prstGeom prst="rect">
            <a:avLst/>
          </a:prstGeom>
          <a:noFill/>
        </p:spPr>
        <p:txBody>
          <a:bodyPr wrap="square" rtlCol="0">
            <a:spAutoFit/>
          </a:bodyPr>
          <a:lstStyle/>
          <a:p>
            <a:pPr algn="ctr"/>
            <a:r>
              <a:rPr lang="en-US" sz="2800" dirty="0" smtClean="0"/>
              <a:t>Sex, breeding mean </a:t>
            </a:r>
            <a:r>
              <a:rPr lang="en-US" sz="2800" dirty="0" err="1" smtClean="0"/>
              <a:t>Tmax</a:t>
            </a:r>
            <a:r>
              <a:rPr lang="en-US" sz="2800" dirty="0" smtClean="0"/>
              <a:t> and longitude factors in top models</a:t>
            </a:r>
            <a:endParaRPr lang="en-US" sz="2800" dirty="0"/>
          </a:p>
        </p:txBody>
      </p:sp>
    </p:spTree>
    <p:extLst>
      <p:ext uri="{BB962C8B-B14F-4D97-AF65-F5344CB8AC3E}">
        <p14:creationId xmlns:p14="http://schemas.microsoft.com/office/powerpoint/2010/main" val="54394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2768600"/>
            <a:ext cx="1168400" cy="1016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711200" y="368300"/>
            <a:ext cx="1168400" cy="1016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extBox 5"/>
          <p:cNvSpPr txBox="1"/>
          <p:nvPr/>
        </p:nvSpPr>
        <p:spPr>
          <a:xfrm>
            <a:off x="711200" y="2921357"/>
            <a:ext cx="1168400" cy="523220"/>
          </a:xfrm>
          <a:prstGeom prst="rect">
            <a:avLst/>
          </a:prstGeom>
          <a:noFill/>
        </p:spPr>
        <p:txBody>
          <a:bodyPr wrap="square" rtlCol="0">
            <a:spAutoFit/>
          </a:bodyPr>
          <a:lstStyle/>
          <a:p>
            <a:pPr algn="ctr" defTabSz="457200"/>
            <a:r>
              <a:rPr lang="en-US" sz="1400" dirty="0" smtClean="0">
                <a:solidFill>
                  <a:prstClr val="black"/>
                </a:solidFill>
                <a:latin typeface="Times"/>
                <a:cs typeface="Times"/>
              </a:rPr>
              <a:t>DEE/FMR (DLW)</a:t>
            </a:r>
            <a:endParaRPr lang="en-US" sz="1400" dirty="0">
              <a:solidFill>
                <a:prstClr val="black"/>
              </a:solidFill>
              <a:latin typeface="Times"/>
              <a:cs typeface="Times"/>
            </a:endParaRPr>
          </a:p>
        </p:txBody>
      </p:sp>
      <p:cxnSp>
        <p:nvCxnSpPr>
          <p:cNvPr id="7" name="Straight Arrow Connector 6"/>
          <p:cNvCxnSpPr/>
          <p:nvPr/>
        </p:nvCxnSpPr>
        <p:spPr>
          <a:xfrm>
            <a:off x="1295400" y="1485900"/>
            <a:ext cx="0" cy="1193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844800" y="1663700"/>
            <a:ext cx="1168400" cy="1016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TextBox 11"/>
          <p:cNvSpPr txBox="1"/>
          <p:nvPr/>
        </p:nvSpPr>
        <p:spPr>
          <a:xfrm>
            <a:off x="2844800" y="1816457"/>
            <a:ext cx="1168400" cy="738664"/>
          </a:xfrm>
          <a:prstGeom prst="rect">
            <a:avLst/>
          </a:prstGeom>
          <a:noFill/>
        </p:spPr>
        <p:txBody>
          <a:bodyPr wrap="square" rtlCol="0">
            <a:spAutoFit/>
          </a:bodyPr>
          <a:lstStyle/>
          <a:p>
            <a:pPr algn="ctr" defTabSz="457200"/>
            <a:r>
              <a:rPr lang="en-US" sz="1400" dirty="0" smtClean="0">
                <a:solidFill>
                  <a:prstClr val="black"/>
                </a:solidFill>
                <a:latin typeface="Times"/>
                <a:cs typeface="Times"/>
              </a:rPr>
              <a:t>Thermal Load</a:t>
            </a:r>
          </a:p>
          <a:p>
            <a:pPr algn="ctr" defTabSz="457200"/>
            <a:r>
              <a:rPr lang="en-US" sz="1400" dirty="0" smtClean="0">
                <a:solidFill>
                  <a:prstClr val="black"/>
                </a:solidFill>
                <a:latin typeface="Times"/>
                <a:cs typeface="Times"/>
              </a:rPr>
              <a:t>(IR Imaging)</a:t>
            </a:r>
            <a:endParaRPr lang="en-US" sz="1400" dirty="0">
              <a:solidFill>
                <a:prstClr val="black"/>
              </a:solidFill>
              <a:latin typeface="Times"/>
              <a:cs typeface="Times"/>
            </a:endParaRPr>
          </a:p>
        </p:txBody>
      </p:sp>
      <p:cxnSp>
        <p:nvCxnSpPr>
          <p:cNvPr id="13" name="Straight Arrow Connector 12"/>
          <p:cNvCxnSpPr/>
          <p:nvPr/>
        </p:nvCxnSpPr>
        <p:spPr>
          <a:xfrm>
            <a:off x="1981200" y="1435457"/>
            <a:ext cx="736600" cy="6727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981200" y="2171700"/>
            <a:ext cx="736600" cy="10795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81200" y="144790"/>
            <a:ext cx="5499100" cy="861774"/>
          </a:xfrm>
          <a:prstGeom prst="rect">
            <a:avLst/>
          </a:prstGeom>
          <a:noFill/>
        </p:spPr>
        <p:txBody>
          <a:bodyPr wrap="square" rtlCol="0">
            <a:spAutoFit/>
          </a:bodyPr>
          <a:lstStyle/>
          <a:p>
            <a:pPr algn="ctr" defTabSz="457200"/>
            <a:r>
              <a:rPr lang="en-US" sz="2800" dirty="0" smtClean="0">
                <a:solidFill>
                  <a:prstClr val="black"/>
                </a:solidFill>
                <a:latin typeface="Times"/>
                <a:cs typeface="Times"/>
              </a:rPr>
              <a:t>Physiological Response</a:t>
            </a:r>
          </a:p>
          <a:p>
            <a:pPr algn="ctr" defTabSz="457200"/>
            <a:r>
              <a:rPr lang="en-US" sz="2200" i="1" dirty="0" smtClean="0">
                <a:solidFill>
                  <a:srgbClr val="0000FF"/>
                </a:solidFill>
                <a:latin typeface="Times"/>
                <a:cs typeface="Times"/>
              </a:rPr>
              <a:t>Daytime Temperature Effects</a:t>
            </a:r>
            <a:endParaRPr lang="en-US" sz="2200" i="1" dirty="0">
              <a:solidFill>
                <a:srgbClr val="0000FF"/>
              </a:solidFill>
              <a:latin typeface="Times"/>
              <a:cs typeface="Times"/>
            </a:endParaRPr>
          </a:p>
        </p:txBody>
      </p:sp>
      <p:sp>
        <p:nvSpPr>
          <p:cNvPr id="17" name="TextBox 16"/>
          <p:cNvSpPr txBox="1"/>
          <p:nvPr/>
        </p:nvSpPr>
        <p:spPr>
          <a:xfrm>
            <a:off x="711200" y="520700"/>
            <a:ext cx="1168400" cy="677108"/>
          </a:xfrm>
          <a:prstGeom prst="rect">
            <a:avLst/>
          </a:prstGeom>
          <a:noFill/>
        </p:spPr>
        <p:txBody>
          <a:bodyPr wrap="square" rtlCol="0">
            <a:spAutoFit/>
          </a:bodyPr>
          <a:lstStyle/>
          <a:p>
            <a:pPr algn="ctr" defTabSz="457200"/>
            <a:r>
              <a:rPr lang="en-US" sz="1200" dirty="0" smtClean="0">
                <a:solidFill>
                  <a:prstClr val="black"/>
                </a:solidFill>
                <a:latin typeface="Times"/>
                <a:cs typeface="Times"/>
              </a:rPr>
              <a:t>Environmental Temperature </a:t>
            </a:r>
            <a:r>
              <a:rPr lang="en-US" sz="1400" dirty="0" smtClean="0">
                <a:solidFill>
                  <a:prstClr val="black"/>
                </a:solidFill>
                <a:latin typeface="Times"/>
                <a:cs typeface="Times"/>
              </a:rPr>
              <a:t>(T</a:t>
            </a:r>
            <a:r>
              <a:rPr lang="en-US" sz="1400" baseline="-25000" dirty="0" smtClean="0">
                <a:solidFill>
                  <a:prstClr val="black"/>
                </a:solidFill>
                <a:latin typeface="Times"/>
                <a:cs typeface="Times"/>
              </a:rPr>
              <a:t>a</a:t>
            </a:r>
            <a:r>
              <a:rPr lang="en-US" sz="1400" dirty="0" smtClean="0">
                <a:solidFill>
                  <a:prstClr val="black"/>
                </a:solidFill>
                <a:latin typeface="Times"/>
                <a:cs typeface="Times"/>
              </a:rPr>
              <a:t>/</a:t>
            </a:r>
            <a:r>
              <a:rPr lang="en-US" sz="1400" dirty="0" err="1" smtClean="0">
                <a:solidFill>
                  <a:prstClr val="black"/>
                </a:solidFill>
                <a:latin typeface="Times"/>
                <a:cs typeface="Times"/>
              </a:rPr>
              <a:t>T</a:t>
            </a:r>
            <a:r>
              <a:rPr lang="en-US" sz="1400" baseline="-25000" dirty="0" err="1" smtClean="0">
                <a:solidFill>
                  <a:prstClr val="black"/>
                </a:solidFill>
                <a:latin typeface="Times"/>
                <a:cs typeface="Times"/>
              </a:rPr>
              <a:t>e</a:t>
            </a:r>
            <a:r>
              <a:rPr lang="en-US" sz="1400" dirty="0" smtClean="0">
                <a:solidFill>
                  <a:prstClr val="black"/>
                </a:solidFill>
                <a:latin typeface="Times"/>
                <a:cs typeface="Times"/>
              </a:rPr>
              <a:t>)</a:t>
            </a:r>
            <a:endParaRPr lang="en-US" sz="1400" dirty="0">
              <a:solidFill>
                <a:prstClr val="black"/>
              </a:solidFill>
              <a:latin typeface="Times"/>
              <a:cs typeface="Times"/>
            </a:endParaRPr>
          </a:p>
        </p:txBody>
      </p:sp>
      <p:pic>
        <p:nvPicPr>
          <p:cNvPr id="10" name="Picture 9" descr="Methods 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1964" y="1248965"/>
            <a:ext cx="3296349" cy="2197566"/>
          </a:xfrm>
          <a:prstGeom prst="rect">
            <a:avLst/>
          </a:prstGeom>
        </p:spPr>
      </p:pic>
      <p:pic>
        <p:nvPicPr>
          <p:cNvPr id="15" name="Picture 14" descr="CH05Hover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3" y="4114800"/>
            <a:ext cx="2815663" cy="1828800"/>
          </a:xfrm>
          <a:prstGeom prst="rect">
            <a:avLst/>
          </a:prstGeom>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77939" y="4160520"/>
            <a:ext cx="2762287"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81000" y="6091535"/>
            <a:ext cx="3352800" cy="461665"/>
          </a:xfrm>
          <a:prstGeom prst="rect">
            <a:avLst/>
          </a:prstGeom>
          <a:noFill/>
        </p:spPr>
        <p:txBody>
          <a:bodyPr wrap="square" rtlCol="0">
            <a:spAutoFit/>
          </a:bodyPr>
          <a:lstStyle/>
          <a:p>
            <a:pPr algn="ctr"/>
            <a:r>
              <a:rPr lang="en-US" sz="2400" b="1" dirty="0" smtClean="0">
                <a:solidFill>
                  <a:srgbClr val="FF0000"/>
                </a:solidFill>
                <a:latin typeface="Times New Roman"/>
              </a:rPr>
              <a:t>Hovering</a:t>
            </a:r>
            <a:endParaRPr lang="en-US" b="1" dirty="0">
              <a:solidFill>
                <a:srgbClr val="FF0000"/>
              </a:solidFill>
              <a:latin typeface="Times New Roman"/>
            </a:endParaRPr>
          </a:p>
        </p:txBody>
      </p:sp>
      <p:sp>
        <p:nvSpPr>
          <p:cNvPr id="19" name="TextBox 18"/>
          <p:cNvSpPr txBox="1"/>
          <p:nvPr/>
        </p:nvSpPr>
        <p:spPr>
          <a:xfrm>
            <a:off x="4876800" y="6091535"/>
            <a:ext cx="3352800" cy="461665"/>
          </a:xfrm>
          <a:prstGeom prst="rect">
            <a:avLst/>
          </a:prstGeom>
          <a:noFill/>
        </p:spPr>
        <p:txBody>
          <a:bodyPr wrap="square" rtlCol="0">
            <a:spAutoFit/>
          </a:bodyPr>
          <a:lstStyle/>
          <a:p>
            <a:pPr algn="ctr"/>
            <a:r>
              <a:rPr lang="en-US" sz="2400" b="1" dirty="0" smtClean="0">
                <a:solidFill>
                  <a:srgbClr val="FF0000"/>
                </a:solidFill>
                <a:latin typeface="Times New Roman"/>
              </a:rPr>
              <a:t>Forward Flight</a:t>
            </a:r>
            <a:endParaRPr lang="en-US" b="1" dirty="0">
              <a:solidFill>
                <a:srgbClr val="FF0000"/>
              </a:solidFill>
              <a:latin typeface="Times New Roman"/>
            </a:endParaRPr>
          </a:p>
        </p:txBody>
      </p:sp>
    </p:spTree>
    <p:extLst>
      <p:ext uri="{BB962C8B-B14F-4D97-AF65-F5344CB8AC3E}">
        <p14:creationId xmlns:p14="http://schemas.microsoft.com/office/powerpoint/2010/main" val="5242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 y="304800"/>
            <a:ext cx="89916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5" y="4419600"/>
            <a:ext cx="8686800" cy="192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157" y="3509040"/>
            <a:ext cx="4959144" cy="2462213"/>
          </a:xfrm>
          <a:prstGeom prst="rect">
            <a:avLst/>
          </a:prstGeom>
          <a:noFill/>
        </p:spPr>
        <p:txBody>
          <a:bodyPr wrap="square" rtlCol="0">
            <a:spAutoFit/>
          </a:bodyPr>
          <a:lstStyle/>
          <a:p>
            <a:pPr marL="169863" indent="-169863">
              <a:buFont typeface="Arial"/>
              <a:buChar char="•"/>
            </a:pPr>
            <a:r>
              <a:rPr lang="en-US" sz="2200" dirty="0" smtClean="0">
                <a:latin typeface="Times"/>
                <a:cs typeface="Times"/>
              </a:rPr>
              <a:t>Surface temperature (</a:t>
            </a:r>
            <a:r>
              <a:rPr lang="en-US" sz="2200" dirty="0" err="1" smtClean="0">
                <a:latin typeface="Times"/>
                <a:cs typeface="Times"/>
              </a:rPr>
              <a:t>T</a:t>
            </a:r>
            <a:r>
              <a:rPr lang="en-US" sz="2200" baseline="-25000" dirty="0" err="1" smtClean="0">
                <a:latin typeface="Times"/>
                <a:cs typeface="Times"/>
              </a:rPr>
              <a:t>s</a:t>
            </a:r>
            <a:r>
              <a:rPr lang="en-US" sz="2200" dirty="0" smtClean="0">
                <a:latin typeface="Times"/>
                <a:cs typeface="Times"/>
              </a:rPr>
              <a:t>) increases linearly with </a:t>
            </a:r>
            <a:r>
              <a:rPr lang="en-US" sz="2200" dirty="0" err="1" smtClean="0">
                <a:latin typeface="Times"/>
                <a:cs typeface="Times"/>
              </a:rPr>
              <a:t>T</a:t>
            </a:r>
            <a:r>
              <a:rPr lang="en-US" sz="2200" baseline="-25000" dirty="0" err="1" smtClean="0">
                <a:latin typeface="Times"/>
                <a:cs typeface="Times"/>
              </a:rPr>
              <a:t>e</a:t>
            </a:r>
            <a:r>
              <a:rPr lang="en-US" sz="2200" dirty="0">
                <a:latin typeface="Times"/>
                <a:cs typeface="Times"/>
              </a:rPr>
              <a:t> </a:t>
            </a:r>
            <a:r>
              <a:rPr lang="en-US" sz="2200" dirty="0" smtClean="0">
                <a:latin typeface="Times"/>
                <a:cs typeface="Times"/>
              </a:rPr>
              <a:t>until </a:t>
            </a:r>
            <a:r>
              <a:rPr lang="en-US" sz="2200" dirty="0" err="1" smtClean="0">
                <a:latin typeface="Times"/>
                <a:cs typeface="Times"/>
              </a:rPr>
              <a:t>T</a:t>
            </a:r>
            <a:r>
              <a:rPr lang="en-US" sz="2200" baseline="-25000" dirty="0" err="1" smtClean="0">
                <a:latin typeface="Times"/>
                <a:cs typeface="Times"/>
              </a:rPr>
              <a:t>e</a:t>
            </a:r>
            <a:r>
              <a:rPr lang="en-US" sz="2200" dirty="0" smtClean="0">
                <a:latin typeface="Times"/>
                <a:cs typeface="Times"/>
              </a:rPr>
              <a:t> = 41°C.</a:t>
            </a:r>
          </a:p>
          <a:p>
            <a:pPr marL="169863" indent="-169863"/>
            <a:endParaRPr lang="en-US" sz="2200" dirty="0" smtClean="0">
              <a:latin typeface="Times"/>
              <a:cs typeface="Times"/>
            </a:endParaRPr>
          </a:p>
          <a:p>
            <a:pPr marL="169863" indent="-169863">
              <a:buFont typeface="Arial"/>
              <a:buChar char="•"/>
            </a:pPr>
            <a:r>
              <a:rPr lang="en-US" sz="2200" dirty="0" smtClean="0">
                <a:latin typeface="Times"/>
                <a:cs typeface="Times"/>
              </a:rPr>
              <a:t>When </a:t>
            </a:r>
            <a:r>
              <a:rPr lang="en-US" sz="2200" dirty="0" err="1" smtClean="0">
                <a:latin typeface="Times"/>
                <a:cs typeface="Times"/>
              </a:rPr>
              <a:t>T</a:t>
            </a:r>
            <a:r>
              <a:rPr lang="en-US" sz="2200" baseline="-25000" dirty="0" err="1" smtClean="0">
                <a:latin typeface="Times"/>
                <a:cs typeface="Times"/>
              </a:rPr>
              <a:t>e</a:t>
            </a:r>
            <a:r>
              <a:rPr lang="en-US" sz="2200" dirty="0" smtClean="0">
                <a:latin typeface="Times"/>
                <a:cs typeface="Times"/>
              </a:rPr>
              <a:t> &gt; 41°C </a:t>
            </a:r>
            <a:r>
              <a:rPr lang="en-US" sz="2200" dirty="0" err="1" smtClean="0">
                <a:latin typeface="Times"/>
                <a:cs typeface="Times"/>
              </a:rPr>
              <a:t>T</a:t>
            </a:r>
            <a:r>
              <a:rPr lang="en-US" sz="2200" baseline="-25000" dirty="0" err="1" smtClean="0">
                <a:latin typeface="Times"/>
                <a:cs typeface="Times"/>
              </a:rPr>
              <a:t>s</a:t>
            </a:r>
            <a:r>
              <a:rPr lang="en-US" sz="2200" dirty="0" smtClean="0">
                <a:latin typeface="Times"/>
                <a:cs typeface="Times"/>
              </a:rPr>
              <a:t> is stable above 40°C.</a:t>
            </a:r>
          </a:p>
          <a:p>
            <a:pPr marL="169863" indent="-169863"/>
            <a:endParaRPr lang="en-US" sz="2200" dirty="0" smtClean="0">
              <a:latin typeface="Times"/>
              <a:cs typeface="Times"/>
            </a:endParaRPr>
          </a:p>
          <a:p>
            <a:pPr marL="169863" indent="-169863">
              <a:buFont typeface="Arial"/>
              <a:buChar char="•"/>
            </a:pPr>
            <a:r>
              <a:rPr lang="en-US" sz="2200" dirty="0" err="1" smtClean="0">
                <a:latin typeface="Times"/>
                <a:cs typeface="Times"/>
              </a:rPr>
              <a:t>T</a:t>
            </a:r>
            <a:r>
              <a:rPr lang="en-US" sz="2200" baseline="-25000" dirty="0" err="1" smtClean="0">
                <a:latin typeface="Times"/>
                <a:cs typeface="Times"/>
              </a:rPr>
              <a:t>s</a:t>
            </a:r>
            <a:r>
              <a:rPr lang="en-US" sz="2200" baseline="-25000" dirty="0" smtClean="0">
                <a:latin typeface="Times"/>
                <a:cs typeface="Times"/>
              </a:rPr>
              <a:t> </a:t>
            </a:r>
            <a:r>
              <a:rPr lang="en-US" sz="2200" dirty="0">
                <a:latin typeface="Times"/>
                <a:cs typeface="Times"/>
              </a:rPr>
              <a:t>regulation above 40°</a:t>
            </a:r>
            <a:r>
              <a:rPr lang="en-US" sz="2200" dirty="0" smtClean="0">
                <a:latin typeface="Times"/>
                <a:cs typeface="Times"/>
              </a:rPr>
              <a:t>C – </a:t>
            </a:r>
            <a:r>
              <a:rPr lang="en-US" sz="2200" dirty="0">
                <a:solidFill>
                  <a:prstClr val="black"/>
                </a:solidFill>
                <a:latin typeface="Times"/>
                <a:cs typeface="Times"/>
              </a:rPr>
              <a:t>could </a:t>
            </a:r>
            <a:r>
              <a:rPr lang="en-US" sz="2200" dirty="0" smtClean="0">
                <a:solidFill>
                  <a:prstClr val="black"/>
                </a:solidFill>
                <a:latin typeface="Times"/>
                <a:cs typeface="Times"/>
              </a:rPr>
              <a:t>increase Daily Energy Expenditure.</a:t>
            </a:r>
            <a:endParaRPr lang="en-US" sz="2200" i="1" dirty="0" smtClean="0">
              <a:solidFill>
                <a:srgbClr val="0000FF"/>
              </a:solidFill>
              <a:latin typeface="Times"/>
              <a:cs typeface="Times"/>
            </a:endParaRPr>
          </a:p>
        </p:txBody>
      </p:sp>
      <p:pic>
        <p:nvPicPr>
          <p:cNvPr id="3" name="Picture 2" descr="Figure 3.psd"/>
          <p:cNvPicPr>
            <a:picLocks noChangeAspect="1"/>
          </p:cNvPicPr>
          <p:nvPr/>
        </p:nvPicPr>
        <p:blipFill rotWithShape="1">
          <a:blip r:embed="rId2">
            <a:extLst>
              <a:ext uri="{28A0092B-C50C-407E-A947-70E740481C1C}">
                <a14:useLocalDpi xmlns:a14="http://schemas.microsoft.com/office/drawing/2010/main" val="0"/>
              </a:ext>
            </a:extLst>
          </a:blip>
          <a:srcRect l="51868" t="6701"/>
          <a:stretch/>
        </p:blipFill>
        <p:spPr>
          <a:xfrm>
            <a:off x="0" y="0"/>
            <a:ext cx="5108937" cy="3492707"/>
          </a:xfrm>
          <a:prstGeom prst="rect">
            <a:avLst/>
          </a:prstGeom>
        </p:spPr>
      </p:pic>
      <p:pic>
        <p:nvPicPr>
          <p:cNvPr id="4" name="Picture 3" descr="Figure 4.psd"/>
          <p:cNvPicPr>
            <a:picLocks noChangeAspect="1"/>
          </p:cNvPicPr>
          <p:nvPr/>
        </p:nvPicPr>
        <p:blipFill rotWithShape="1">
          <a:blip r:embed="rId3">
            <a:extLst>
              <a:ext uri="{28A0092B-C50C-407E-A947-70E740481C1C}">
                <a14:useLocalDpi xmlns:a14="http://schemas.microsoft.com/office/drawing/2010/main" val="0"/>
              </a:ext>
            </a:extLst>
          </a:blip>
          <a:srcRect l="51289" r="3777"/>
          <a:stretch/>
        </p:blipFill>
        <p:spPr>
          <a:xfrm>
            <a:off x="4635011" y="1492440"/>
            <a:ext cx="4511380" cy="3560708"/>
          </a:xfrm>
          <a:prstGeom prst="rect">
            <a:avLst/>
          </a:prstGeom>
        </p:spPr>
      </p:pic>
      <p:sp>
        <p:nvSpPr>
          <p:cNvPr id="5" name="TextBox 4"/>
          <p:cNvSpPr txBox="1"/>
          <p:nvPr/>
        </p:nvSpPr>
        <p:spPr>
          <a:xfrm>
            <a:off x="4360092" y="147070"/>
            <a:ext cx="1104900" cy="646331"/>
          </a:xfrm>
          <a:prstGeom prst="rect">
            <a:avLst/>
          </a:prstGeom>
          <a:noFill/>
        </p:spPr>
        <p:txBody>
          <a:bodyPr wrap="square" rtlCol="0">
            <a:spAutoFit/>
          </a:bodyPr>
          <a:lstStyle/>
          <a:p>
            <a:pPr algn="ctr"/>
            <a:r>
              <a:rPr lang="en-US" dirty="0" smtClean="0">
                <a:solidFill>
                  <a:srgbClr val="008000"/>
                </a:solidFill>
                <a:latin typeface="Times"/>
                <a:cs typeface="Times"/>
              </a:rPr>
              <a:t>Assumed T</a:t>
            </a:r>
            <a:r>
              <a:rPr lang="en-US" baseline="-25000" dirty="0" smtClean="0">
                <a:solidFill>
                  <a:srgbClr val="008000"/>
                </a:solidFill>
                <a:latin typeface="Times"/>
                <a:cs typeface="Times"/>
              </a:rPr>
              <a:t>b</a:t>
            </a:r>
            <a:endParaRPr lang="en-US" baseline="-25000" dirty="0">
              <a:solidFill>
                <a:srgbClr val="008000"/>
              </a:solidFill>
              <a:latin typeface="Times"/>
              <a:cs typeface="Times"/>
            </a:endParaRPr>
          </a:p>
        </p:txBody>
      </p:sp>
      <p:sp>
        <p:nvSpPr>
          <p:cNvPr id="6" name="Oval 5"/>
          <p:cNvSpPr/>
          <p:nvPr/>
        </p:nvSpPr>
        <p:spPr>
          <a:xfrm>
            <a:off x="3802258" y="376347"/>
            <a:ext cx="593298" cy="593298"/>
          </a:xfrm>
          <a:prstGeom prst="ellipse">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341313" y="1051441"/>
            <a:ext cx="895988" cy="663877"/>
          </a:xfrm>
          <a:prstGeom prst="straightConnector1">
            <a:avLst/>
          </a:prstGeom>
          <a:ln w="762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6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29" y="381000"/>
            <a:ext cx="8414162" cy="6309420"/>
          </a:xfrm>
          <a:prstGeom prst="rect">
            <a:avLst/>
          </a:prstGeom>
          <a:noFill/>
        </p:spPr>
        <p:txBody>
          <a:bodyPr wrap="square" rtlCol="0">
            <a:spAutoFit/>
          </a:bodyPr>
          <a:lstStyle/>
          <a:p>
            <a:pPr algn="ctr"/>
            <a:r>
              <a:rPr lang="en-US" sz="4000" dirty="0" smtClean="0"/>
              <a:t>Conclusions</a:t>
            </a:r>
          </a:p>
          <a:p>
            <a:endParaRPr lang="en-US" sz="2800" dirty="0" smtClean="0"/>
          </a:p>
          <a:p>
            <a:r>
              <a:rPr lang="en-US" sz="2800" dirty="0" smtClean="0"/>
              <a:t>Survival varies by hummingbird sex and migration strategy</a:t>
            </a:r>
            <a:endParaRPr lang="en-US" sz="2800" dirty="0"/>
          </a:p>
          <a:p>
            <a:endParaRPr lang="en-US" sz="2800" dirty="0" smtClean="0"/>
          </a:p>
          <a:p>
            <a:r>
              <a:rPr lang="en-US" sz="2800" dirty="0" smtClean="0"/>
              <a:t>Environmental variables appear to influence survival</a:t>
            </a:r>
          </a:p>
          <a:p>
            <a:endParaRPr lang="en-US" sz="2800" dirty="0"/>
          </a:p>
          <a:p>
            <a:r>
              <a:rPr lang="en-US" sz="2800" dirty="0" smtClean="0"/>
              <a:t>In particular, maximum temperature influences  survival of  range expansion migrants</a:t>
            </a:r>
          </a:p>
          <a:p>
            <a:endParaRPr lang="en-US" sz="2800" dirty="0"/>
          </a:p>
          <a:p>
            <a:r>
              <a:rPr lang="en-US" sz="2800" dirty="0" smtClean="0"/>
              <a:t>Physiological and landscape data are consistent with the importance of temperature</a:t>
            </a:r>
          </a:p>
          <a:p>
            <a:endParaRPr lang="en-US" sz="2800" dirty="0"/>
          </a:p>
          <a:p>
            <a:r>
              <a:rPr lang="en-US" sz="2800" dirty="0" smtClean="0"/>
              <a:t>Results are still preliminary but exciting!</a:t>
            </a:r>
            <a:endParaRPr lang="en-US" sz="2800" dirty="0"/>
          </a:p>
        </p:txBody>
      </p:sp>
    </p:spTree>
    <p:extLst>
      <p:ext uri="{BB962C8B-B14F-4D97-AF65-F5344CB8AC3E}">
        <p14:creationId xmlns:p14="http://schemas.microsoft.com/office/powerpoint/2010/main" val="47908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ATCHING HUMMER BANDING 07-27-03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043238" cy="2286000"/>
          </a:xfrm>
          <a:prstGeom prst="rect">
            <a:avLst/>
          </a:prstGeom>
          <a:noFill/>
          <a:ln w="9525">
            <a:noFill/>
            <a:miter lim="800000"/>
            <a:headEnd/>
            <a:tailEnd/>
          </a:ln>
        </p:spPr>
      </p:pic>
      <p:pic>
        <p:nvPicPr>
          <p:cNvPr id="25603" name="Picture 3" descr="bryanfeed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286000"/>
            <a:ext cx="3048000" cy="2286000"/>
          </a:xfrm>
          <a:prstGeom prst="rect">
            <a:avLst/>
          </a:prstGeom>
          <a:noFill/>
          <a:ln w="9525">
            <a:noFill/>
            <a:miter lim="800000"/>
            <a:headEnd/>
            <a:tailEnd/>
          </a:ln>
        </p:spPr>
      </p:pic>
      <p:pic>
        <p:nvPicPr>
          <p:cNvPr id="25604" name="Picture 4" descr="susancban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0" y="4602163"/>
            <a:ext cx="3006725" cy="2255837"/>
          </a:xfrm>
          <a:prstGeom prst="rect">
            <a:avLst/>
          </a:prstGeom>
          <a:noFill/>
          <a:ln w="9525">
            <a:noFill/>
            <a:miter lim="800000"/>
            <a:headEnd/>
            <a:tailEnd/>
          </a:ln>
        </p:spPr>
      </p:pic>
      <p:pic>
        <p:nvPicPr>
          <p:cNvPr id="25605" name="Picture 5" descr="lauraban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4572000"/>
            <a:ext cx="2667000" cy="2286000"/>
          </a:xfrm>
          <a:prstGeom prst="rect">
            <a:avLst/>
          </a:prstGeom>
          <a:noFill/>
          <a:ln w="9525">
            <a:noFill/>
            <a:miter lim="800000"/>
            <a:headEnd/>
            <a:tailEnd/>
          </a:ln>
        </p:spPr>
      </p:pic>
      <p:pic>
        <p:nvPicPr>
          <p:cNvPr id="25606" name="Picture 6" descr="Dsc00140"/>
          <p:cNvPicPr>
            <a:picLocks noChangeAspect="1" noChangeArrowheads="1"/>
          </p:cNvPicPr>
          <p:nvPr/>
        </p:nvPicPr>
        <p:blipFill>
          <a:blip r:embed="rId7" cstate="print"/>
          <a:srcRect/>
          <a:stretch>
            <a:fillRect/>
          </a:stretch>
        </p:blipFill>
        <p:spPr bwMode="auto">
          <a:xfrm>
            <a:off x="6477000" y="0"/>
            <a:ext cx="2667000" cy="2362200"/>
          </a:xfrm>
          <a:prstGeom prst="rect">
            <a:avLst/>
          </a:prstGeom>
          <a:noFill/>
          <a:ln w="9525">
            <a:noFill/>
            <a:miter lim="800000"/>
            <a:headEnd/>
            <a:tailEnd/>
          </a:ln>
        </p:spPr>
      </p:pic>
      <p:sp>
        <p:nvSpPr>
          <p:cNvPr id="25607" name="Text Box 7"/>
          <p:cNvSpPr txBox="1">
            <a:spLocks noChangeArrowheads="1"/>
          </p:cNvSpPr>
          <p:nvPr/>
        </p:nvSpPr>
        <p:spPr bwMode="auto">
          <a:xfrm>
            <a:off x="3200400" y="107950"/>
            <a:ext cx="3048000" cy="2246769"/>
          </a:xfrm>
          <a:prstGeom prst="rect">
            <a:avLst/>
          </a:prstGeom>
          <a:noFill/>
          <a:ln w="9525">
            <a:noFill/>
            <a:miter lim="800000"/>
            <a:headEnd/>
            <a:tailEnd/>
          </a:ln>
        </p:spPr>
        <p:txBody>
          <a:bodyPr>
            <a:spAutoFit/>
          </a:bodyPr>
          <a:lstStyle/>
          <a:p>
            <a:pPr algn="ctr" eaLnBrk="0" hangingPunct="0">
              <a:spcBef>
                <a:spcPct val="50000"/>
              </a:spcBef>
            </a:pPr>
            <a:r>
              <a:rPr lang="en-US" sz="4400" dirty="0">
                <a:solidFill>
                  <a:srgbClr val="6600CC"/>
                </a:solidFill>
                <a:latin typeface="Parade" pitchFamily="66" charset="0"/>
              </a:rPr>
              <a:t>THANKS</a:t>
            </a:r>
            <a:r>
              <a:rPr lang="en-US" sz="3600" dirty="0">
                <a:solidFill>
                  <a:srgbClr val="6600CC"/>
                </a:solidFill>
                <a:latin typeface="Parade" pitchFamily="66" charset="0"/>
              </a:rPr>
              <a:t> to </a:t>
            </a:r>
            <a:r>
              <a:rPr lang="en-US" sz="3200" dirty="0">
                <a:solidFill>
                  <a:srgbClr val="6600CC"/>
                </a:solidFill>
                <a:latin typeface="Parade" pitchFamily="66" charset="0"/>
              </a:rPr>
              <a:t>HMN Citizen Scientists and volunteers</a:t>
            </a:r>
            <a:endParaRPr lang="en-US" sz="3200" dirty="0">
              <a:solidFill>
                <a:srgbClr val="6600CC"/>
              </a:solidFill>
              <a:latin typeface="Times New Roman" pitchFamily="18" charset="0"/>
            </a:endParaRPr>
          </a:p>
        </p:txBody>
      </p:sp>
      <p:pic>
        <p:nvPicPr>
          <p:cNvPr id="25608" name="Picture 8" descr="P807005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48400" y="2362200"/>
            <a:ext cx="2903538" cy="2401888"/>
          </a:xfrm>
          <a:prstGeom prst="rect">
            <a:avLst/>
          </a:prstGeom>
          <a:noFill/>
          <a:ln w="9525">
            <a:noFill/>
            <a:miter lim="800000"/>
            <a:headEnd/>
            <a:tailEnd/>
          </a:ln>
        </p:spPr>
      </p:pic>
      <p:pic>
        <p:nvPicPr>
          <p:cNvPr id="25609" name="Picture 9" descr="Austin bdg &amp; Ruth rcdg by Ed Thomas"/>
          <p:cNvPicPr>
            <a:picLocks noChangeAspect="1" noChangeArrowheads="1"/>
          </p:cNvPicPr>
          <p:nvPr/>
        </p:nvPicPr>
        <p:blipFill>
          <a:blip r:embed="rId9" cstate="print"/>
          <a:srcRect/>
          <a:stretch>
            <a:fillRect/>
          </a:stretch>
        </p:blipFill>
        <p:spPr bwMode="auto">
          <a:xfrm>
            <a:off x="6172200" y="4598988"/>
            <a:ext cx="2614613" cy="2259012"/>
          </a:xfrm>
          <a:prstGeom prst="rect">
            <a:avLst/>
          </a:prstGeom>
          <a:noFill/>
          <a:ln w="9525">
            <a:noFill/>
            <a:miter lim="800000"/>
            <a:headEnd/>
            <a:tailEnd/>
          </a:ln>
        </p:spPr>
      </p:pic>
      <p:pic>
        <p:nvPicPr>
          <p:cNvPr id="25610" name="Picture 10" descr="Recording and Measuri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71800" y="2360613"/>
            <a:ext cx="3429000" cy="2287587"/>
          </a:xfrm>
          <a:prstGeom prst="rect">
            <a:avLst/>
          </a:prstGeom>
          <a:noFill/>
          <a:ln w="9525">
            <a:noFill/>
            <a:miter lim="800000"/>
            <a:headEnd/>
            <a:tailEnd/>
          </a:ln>
        </p:spPr>
      </p:pic>
    </p:spTree>
    <p:extLst>
      <p:ext uri="{BB962C8B-B14F-4D97-AF65-F5344CB8AC3E}">
        <p14:creationId xmlns:p14="http://schemas.microsoft.com/office/powerpoint/2010/main" val="237580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5" descr="FLY ON COHU HY BILL BM 5-31-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875" y="182880"/>
            <a:ext cx="878272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p:cNvSpPr txBox="1">
            <a:spLocks noChangeArrowheads="1"/>
          </p:cNvSpPr>
          <p:nvPr/>
        </p:nvSpPr>
        <p:spPr bwMode="auto">
          <a:xfrm>
            <a:off x="609600" y="5103674"/>
            <a:ext cx="792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5400" dirty="0" smtClean="0">
                <a:solidFill>
                  <a:srgbClr val="6600CC"/>
                </a:solidFill>
                <a:latin typeface="Adobe Caslon Pro" pitchFamily="28" charset="0"/>
              </a:rPr>
              <a:t>Questions?</a:t>
            </a:r>
          </a:p>
          <a:p>
            <a:pPr algn="ctr"/>
            <a:r>
              <a:rPr lang="en-US" sz="5400" dirty="0" smtClean="0">
                <a:solidFill>
                  <a:srgbClr val="6600CC"/>
                </a:solidFill>
                <a:latin typeface="Adobe Caslon Pro" pitchFamily="28" charset="0"/>
              </a:rPr>
              <a:t>Anything  </a:t>
            </a:r>
            <a:r>
              <a:rPr lang="en-US" sz="5400" dirty="0">
                <a:solidFill>
                  <a:srgbClr val="6600CC"/>
                </a:solidFill>
                <a:latin typeface="Adobe Caslon Pro" pitchFamily="28" charset="0"/>
              </a:rPr>
              <a:t>bugging you?</a:t>
            </a:r>
            <a:endParaRPr lang="en-US" sz="5400" dirty="0">
              <a:solidFill>
                <a:srgbClr val="6600CC"/>
              </a:solidFill>
            </a:endParaRPr>
          </a:p>
        </p:txBody>
      </p:sp>
    </p:spTree>
    <p:extLst>
      <p:ext uri="{BB962C8B-B14F-4D97-AF65-F5344CB8AC3E}">
        <p14:creationId xmlns:p14="http://schemas.microsoft.com/office/powerpoint/2010/main" val="2054437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umlo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590800"/>
            <a:ext cx="19507200" cy="129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895600" y="838200"/>
            <a:ext cx="5418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a:solidFill>
                  <a:srgbClr val="F5F0EF"/>
                </a:solidFill>
              </a:rPr>
              <a:t>Estimating Hummingbird Population Sizes</a:t>
            </a:r>
            <a:endParaRPr lang="en-US" altLang="en-US" sz="2400"/>
          </a:p>
        </p:txBody>
      </p:sp>
    </p:spTree>
    <p:extLst>
      <p:ext uri="{BB962C8B-B14F-4D97-AF65-F5344CB8AC3E}">
        <p14:creationId xmlns:p14="http://schemas.microsoft.com/office/powerpoint/2010/main" val="98535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More Photos to check\From Mexico\DSC0036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82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RW110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travelba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3048000"/>
            <a:ext cx="237172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27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258" y="152400"/>
            <a:ext cx="9140841" cy="6477000"/>
          </a:xfrm>
          <a:prstGeom prst="rect">
            <a:avLst/>
          </a:prstGeom>
          <a:noFill/>
          <a:ln w="9525">
            <a:noFill/>
            <a:miter lim="800000"/>
            <a:headEnd/>
            <a:tailEnd/>
          </a:ln>
        </p:spPr>
      </p:pic>
      <p:sp>
        <p:nvSpPr>
          <p:cNvPr id="4" name="TextBox 3"/>
          <p:cNvSpPr txBox="1"/>
          <p:nvPr/>
        </p:nvSpPr>
        <p:spPr>
          <a:xfrm>
            <a:off x="228600" y="981311"/>
            <a:ext cx="2819400" cy="2062103"/>
          </a:xfrm>
          <a:prstGeom prst="rect">
            <a:avLst/>
          </a:prstGeom>
          <a:solidFill>
            <a:schemeClr val="bg1"/>
          </a:solidFill>
          <a:ln>
            <a:solidFill>
              <a:schemeClr val="tx1"/>
            </a:solidFill>
          </a:ln>
        </p:spPr>
        <p:txBody>
          <a:bodyPr wrap="square" rtlCol="0">
            <a:spAutoFit/>
          </a:bodyPr>
          <a:lstStyle/>
          <a:p>
            <a:r>
              <a:rPr lang="en-US" sz="3200" dirty="0"/>
              <a:t>S</a:t>
            </a:r>
            <a:r>
              <a:rPr lang="en-US" sz="3200" dirty="0" smtClean="0"/>
              <a:t>urvival across a broad spatial and temporal scale</a:t>
            </a:r>
            <a:endParaRPr lang="en-US" sz="3200" dirty="0"/>
          </a:p>
        </p:txBody>
      </p:sp>
    </p:spTree>
    <p:extLst>
      <p:ext uri="{BB962C8B-B14F-4D97-AF65-F5344CB8AC3E}">
        <p14:creationId xmlns:p14="http://schemas.microsoft.com/office/powerpoint/2010/main" val="1894069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EGG - BCHU AHY F Y96177-R MR6-18-03 2-MOD50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76200"/>
            <a:ext cx="6781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365125" y="422275"/>
            <a:ext cx="78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CP 9</a:t>
            </a:r>
          </a:p>
        </p:txBody>
      </p:sp>
    </p:spTree>
    <p:extLst>
      <p:ext uri="{BB962C8B-B14F-4D97-AF65-F5344CB8AC3E}">
        <p14:creationId xmlns:p14="http://schemas.microsoft.com/office/powerpoint/2010/main" val="66326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EIGH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38200"/>
            <a:ext cx="91440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542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dirty="0" smtClean="0">
                <a:solidFill>
                  <a:prstClr val="black"/>
                </a:solidFill>
                <a:ea typeface="+mn-ea"/>
                <a:cs typeface="+mn-cs"/>
              </a:rPr>
              <a:t/>
            </a:r>
            <a:br>
              <a:rPr lang="en-US" sz="3200" dirty="0" smtClean="0">
                <a:solidFill>
                  <a:prstClr val="black"/>
                </a:solidFill>
                <a:ea typeface="+mn-ea"/>
                <a:cs typeface="+mn-cs"/>
              </a:rPr>
            </a:br>
            <a:r>
              <a:rPr lang="en-US" sz="4000" dirty="0" smtClean="0">
                <a:solidFill>
                  <a:prstClr val="black"/>
                </a:solidFill>
                <a:ea typeface="+mn-ea"/>
                <a:cs typeface="+mn-cs"/>
              </a:rPr>
              <a:t>ESTIMATING </a:t>
            </a:r>
            <a:r>
              <a:rPr lang="en-US" sz="4000" dirty="0">
                <a:solidFill>
                  <a:prstClr val="black"/>
                </a:solidFill>
                <a:ea typeface="+mn-ea"/>
                <a:cs typeface="+mn-cs"/>
              </a:rPr>
              <a:t>SURVIVORSHIP OF </a:t>
            </a:r>
            <a:r>
              <a:rPr lang="en-US" sz="4000" dirty="0" smtClean="0">
                <a:solidFill>
                  <a:prstClr val="black"/>
                </a:solidFill>
                <a:ea typeface="+mn-ea"/>
                <a:cs typeface="+mn-cs"/>
              </a:rPr>
              <a:t/>
            </a:r>
            <a:br>
              <a:rPr lang="en-US" sz="4000" dirty="0" smtClean="0">
                <a:solidFill>
                  <a:prstClr val="black"/>
                </a:solidFill>
                <a:ea typeface="+mn-ea"/>
                <a:cs typeface="+mn-cs"/>
              </a:rPr>
            </a:br>
            <a:r>
              <a:rPr lang="en-US" sz="4000" dirty="0" smtClean="0">
                <a:solidFill>
                  <a:prstClr val="black"/>
                </a:solidFill>
                <a:ea typeface="+mn-ea"/>
                <a:cs typeface="+mn-cs"/>
              </a:rPr>
              <a:t>NORTH </a:t>
            </a:r>
            <a:r>
              <a:rPr lang="en-US" sz="4000" dirty="0">
                <a:solidFill>
                  <a:prstClr val="black"/>
                </a:solidFill>
                <a:ea typeface="+mn-ea"/>
                <a:cs typeface="+mn-cs"/>
              </a:rPr>
              <a:t>AMERICAN HUMMINGBIRDS</a:t>
            </a:r>
            <a:br>
              <a:rPr lang="en-US" sz="4000" dirty="0">
                <a:solidFill>
                  <a:prstClr val="black"/>
                </a:solidFill>
                <a:ea typeface="+mn-ea"/>
                <a:cs typeface="+mn-cs"/>
              </a:rPr>
            </a:b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Using Cormack-Jolly-</a:t>
            </a:r>
            <a:r>
              <a:rPr lang="en-US" dirty="0" err="1" smtClean="0"/>
              <a:t>Seber</a:t>
            </a:r>
            <a:r>
              <a:rPr lang="en-US" dirty="0" smtClean="0"/>
              <a:t> (CJS) open population Capture-Mark-Recapture (CMR) models from banding data </a:t>
            </a:r>
          </a:p>
          <a:p>
            <a:r>
              <a:rPr lang="en-US" dirty="0" smtClean="0"/>
              <a:t>Parameter estimated are:</a:t>
            </a:r>
          </a:p>
          <a:p>
            <a:pPr lvl="1"/>
            <a:r>
              <a:rPr lang="en-US" dirty="0" smtClean="0"/>
              <a:t>Survivorship (Phi)</a:t>
            </a:r>
          </a:p>
          <a:p>
            <a:pPr lvl="2"/>
            <a:r>
              <a:rPr lang="en-US" dirty="0" smtClean="0"/>
              <a:t>Actually apparent survivorship because estimate include death and emigration</a:t>
            </a:r>
          </a:p>
          <a:p>
            <a:pPr lvl="1"/>
            <a:r>
              <a:rPr lang="en-US" dirty="0" smtClean="0"/>
              <a:t>Recapture probability (p)</a:t>
            </a:r>
          </a:p>
          <a:p>
            <a:r>
              <a:rPr lang="en-US" dirty="0" smtClean="0"/>
              <a:t>Restricted to annual estimates</a:t>
            </a:r>
          </a:p>
          <a:p>
            <a:r>
              <a:rPr lang="en-US" dirty="0" smtClean="0"/>
              <a:t>Top candidate models chosen with AIC estimates </a:t>
            </a:r>
          </a:p>
          <a:p>
            <a:pPr marL="457200" lvl="1" indent="0">
              <a:buNone/>
            </a:pPr>
            <a:endParaRPr lang="en-US" dirty="0" smtClean="0"/>
          </a:p>
          <a:p>
            <a:endParaRPr lang="en-US" dirty="0" smtClean="0"/>
          </a:p>
        </p:txBody>
      </p:sp>
    </p:spTree>
    <p:extLst>
      <p:ext uri="{BB962C8B-B14F-4D97-AF65-F5344CB8AC3E}">
        <p14:creationId xmlns:p14="http://schemas.microsoft.com/office/powerpoint/2010/main" val="67321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rochureAZm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3788" y="160337"/>
            <a:ext cx="5764212"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52400" y="1828800"/>
            <a:ext cx="3276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400" dirty="0" smtClean="0">
                <a:solidFill>
                  <a:srgbClr val="6600CC"/>
                </a:solidFill>
                <a:latin typeface="Cambria Math" pitchFamily="18" charset="0"/>
                <a:ea typeface="Cambria Math" pitchFamily="18" charset="0"/>
              </a:rPr>
              <a:t>HMN’s  </a:t>
            </a:r>
          </a:p>
          <a:p>
            <a:r>
              <a:rPr lang="en-US" sz="4400" dirty="0" smtClean="0">
                <a:solidFill>
                  <a:srgbClr val="6600CC"/>
                </a:solidFill>
                <a:latin typeface="Cambria Math" pitchFamily="18" charset="0"/>
                <a:ea typeface="Cambria Math" pitchFamily="18" charset="0"/>
              </a:rPr>
              <a:t>Coordinated </a:t>
            </a:r>
          </a:p>
          <a:p>
            <a:r>
              <a:rPr lang="en-US" sz="4400" dirty="0" smtClean="0">
                <a:solidFill>
                  <a:srgbClr val="6600CC"/>
                </a:solidFill>
                <a:latin typeface="Cambria Math" pitchFamily="18" charset="0"/>
                <a:ea typeface="Cambria Math" pitchFamily="18" charset="0"/>
              </a:rPr>
              <a:t>Monitoring</a:t>
            </a:r>
          </a:p>
          <a:p>
            <a:r>
              <a:rPr lang="en-US" sz="4400" dirty="0" smtClean="0">
                <a:solidFill>
                  <a:srgbClr val="6600CC"/>
                </a:solidFill>
                <a:latin typeface="Cambria Math" pitchFamily="18" charset="0"/>
                <a:ea typeface="Cambria Math" pitchFamily="18" charset="0"/>
              </a:rPr>
              <a:t>Program</a:t>
            </a:r>
          </a:p>
        </p:txBody>
      </p:sp>
      <p:sp>
        <p:nvSpPr>
          <p:cNvPr id="16388" name="Text Box 4"/>
          <p:cNvSpPr txBox="1">
            <a:spLocks noChangeArrowheads="1"/>
          </p:cNvSpPr>
          <p:nvPr/>
        </p:nvSpPr>
        <p:spPr bwMode="auto">
          <a:xfrm>
            <a:off x="5334000" y="299621"/>
            <a:ext cx="3810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buFont typeface="Arial" pitchFamily="34" charset="0"/>
              <a:buChar char="•"/>
            </a:pPr>
            <a:r>
              <a:rPr lang="en-US" sz="2400" dirty="0" smtClean="0">
                <a:solidFill>
                  <a:srgbClr val="6600CC"/>
                </a:solidFill>
                <a:latin typeface="Calibri" pitchFamily="34" charset="0"/>
                <a:cs typeface="Calibri" pitchFamily="34" charset="0"/>
              </a:rPr>
              <a:t>Systematic Banding Program  (constant effort, robust design)</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Stratified by geography and vegetation</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Protocols developed for hummingbirds</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Bait with feeders</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Each Site sampled once every 2 weeks within a week period</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Citizen Science Based</a:t>
            </a:r>
          </a:p>
          <a:p>
            <a:pPr marL="457200" indent="-457200">
              <a:buFont typeface="Arial" pitchFamily="34" charset="0"/>
              <a:buChar char="•"/>
            </a:pPr>
            <a:r>
              <a:rPr lang="en-US" sz="2400" dirty="0" smtClean="0">
                <a:solidFill>
                  <a:srgbClr val="6600CC"/>
                </a:solidFill>
                <a:latin typeface="Calibri" pitchFamily="34" charset="0"/>
                <a:cs typeface="Calibri" pitchFamily="34" charset="0"/>
              </a:rPr>
              <a:t>Diverse Site Partners</a:t>
            </a:r>
          </a:p>
          <a:p>
            <a:endParaRPr lang="en-US" sz="2400" dirty="0" smtClean="0">
              <a:solidFill>
                <a:srgbClr val="6600CC"/>
              </a:solidFill>
              <a:latin typeface="Andy" pitchFamily="66" charset="0"/>
            </a:endParaRPr>
          </a:p>
        </p:txBody>
      </p:sp>
      <p:sp>
        <p:nvSpPr>
          <p:cNvPr id="2" name="Rectangle 1"/>
          <p:cNvSpPr/>
          <p:nvPr/>
        </p:nvSpPr>
        <p:spPr>
          <a:xfrm>
            <a:off x="6477000" y="6172200"/>
            <a:ext cx="1933543" cy="369332"/>
          </a:xfrm>
          <a:prstGeom prst="rect">
            <a:avLst/>
          </a:prstGeom>
        </p:spPr>
        <p:txBody>
          <a:bodyPr wrap="none">
            <a:spAutoFit/>
          </a:bodyPr>
          <a:lstStyle/>
          <a:p>
            <a:r>
              <a:rPr lang="en-US" dirty="0">
                <a:solidFill>
                  <a:srgbClr val="9933FF"/>
                </a:solidFill>
                <a:latin typeface="Parade" pitchFamily="66" charset="0"/>
              </a:rPr>
              <a:t>Drawn by GC West</a:t>
            </a:r>
            <a:endParaRPr lang="en-US" dirty="0"/>
          </a:p>
        </p:txBody>
      </p:sp>
      <p:sp>
        <p:nvSpPr>
          <p:cNvPr id="3" name="AutoShape 2" descr="Displaying IMG_087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851" y="4870395"/>
            <a:ext cx="2564150"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93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usan&amp;Lee\Documents\MONITORING\ANNUAL HMN MONITORING\siteinformation\Maps\hmn_pinkblack_colorbase_Oct25.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87122" y="1447800"/>
            <a:ext cx="4462983" cy="46634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76200"/>
            <a:ext cx="8822102" cy="1143000"/>
          </a:xfrm>
        </p:spPr>
        <p:txBody>
          <a:bodyPr>
            <a:normAutofit/>
          </a:bodyPr>
          <a:lstStyle/>
          <a:p>
            <a:r>
              <a:rPr lang="en-US" dirty="0" smtClean="0">
                <a:solidFill>
                  <a:srgbClr val="6600CC"/>
                </a:solidFill>
              </a:rPr>
              <a:t>2014 Partners and Map of HMN sites </a:t>
            </a:r>
            <a:endParaRPr lang="en-US" dirty="0">
              <a:solidFill>
                <a:srgbClr val="6600CC"/>
              </a:solidFill>
            </a:endParaRPr>
          </a:p>
        </p:txBody>
      </p:sp>
      <p:sp>
        <p:nvSpPr>
          <p:cNvPr id="2" name="TextBox 1"/>
          <p:cNvSpPr txBox="1"/>
          <p:nvPr/>
        </p:nvSpPr>
        <p:spPr>
          <a:xfrm>
            <a:off x="152400" y="1039504"/>
            <a:ext cx="4134722" cy="5816977"/>
          </a:xfrm>
          <a:prstGeom prst="rect">
            <a:avLst/>
          </a:prstGeom>
          <a:noFill/>
        </p:spPr>
        <p:txBody>
          <a:bodyPr wrap="none" rtlCol="0">
            <a:spAutoFit/>
          </a:bodyPr>
          <a:lstStyle/>
          <a:p>
            <a:r>
              <a:rPr lang="en-US" sz="2800" b="1" dirty="0" smtClean="0">
                <a:solidFill>
                  <a:srgbClr val="6600CC"/>
                </a:solidFill>
              </a:rPr>
              <a:t>Universities:</a:t>
            </a:r>
          </a:p>
          <a:p>
            <a:r>
              <a:rPr lang="en-US" dirty="0" smtClean="0">
                <a:solidFill>
                  <a:srgbClr val="6600CC"/>
                </a:solidFill>
              </a:rPr>
              <a:t>	</a:t>
            </a:r>
            <a:r>
              <a:rPr lang="en-US" sz="2400" dirty="0" smtClean="0">
                <a:solidFill>
                  <a:srgbClr val="6600CC"/>
                </a:solidFill>
              </a:rPr>
              <a:t>OSU</a:t>
            </a:r>
          </a:p>
          <a:p>
            <a:r>
              <a:rPr lang="en-US" sz="2400" dirty="0">
                <a:solidFill>
                  <a:srgbClr val="6600CC"/>
                </a:solidFill>
              </a:rPr>
              <a:t>	</a:t>
            </a:r>
            <a:r>
              <a:rPr lang="en-US" sz="2400" dirty="0" smtClean="0">
                <a:solidFill>
                  <a:srgbClr val="6600CC"/>
                </a:solidFill>
              </a:rPr>
              <a:t>UNAM</a:t>
            </a:r>
          </a:p>
          <a:p>
            <a:r>
              <a:rPr lang="en-US" sz="2400" dirty="0">
                <a:solidFill>
                  <a:srgbClr val="6600CC"/>
                </a:solidFill>
              </a:rPr>
              <a:t>	</a:t>
            </a:r>
            <a:r>
              <a:rPr lang="en-US" sz="2400" dirty="0" smtClean="0">
                <a:solidFill>
                  <a:srgbClr val="6600CC"/>
                </a:solidFill>
              </a:rPr>
              <a:t>UA</a:t>
            </a:r>
          </a:p>
          <a:p>
            <a:r>
              <a:rPr lang="en-US" sz="2800" b="1" dirty="0" smtClean="0">
                <a:solidFill>
                  <a:srgbClr val="6600CC"/>
                </a:solidFill>
              </a:rPr>
              <a:t>Nonprofit Organizations:</a:t>
            </a:r>
          </a:p>
          <a:p>
            <a:r>
              <a:rPr lang="en-US" dirty="0">
                <a:solidFill>
                  <a:srgbClr val="6600CC"/>
                </a:solidFill>
              </a:rPr>
              <a:t>	</a:t>
            </a:r>
            <a:r>
              <a:rPr lang="en-US" sz="2400" dirty="0" smtClean="0">
                <a:solidFill>
                  <a:srgbClr val="6600CC"/>
                </a:solidFill>
              </a:rPr>
              <a:t>Rocky Pt Bird Obs.</a:t>
            </a:r>
          </a:p>
          <a:p>
            <a:r>
              <a:rPr lang="en-US" sz="2400" dirty="0">
                <a:solidFill>
                  <a:srgbClr val="6600CC"/>
                </a:solidFill>
              </a:rPr>
              <a:t>	</a:t>
            </a:r>
            <a:r>
              <a:rPr lang="en-US" sz="2400" dirty="0" smtClean="0">
                <a:solidFill>
                  <a:srgbClr val="6600CC"/>
                </a:solidFill>
              </a:rPr>
              <a:t>Idaho Bird Observatory</a:t>
            </a:r>
          </a:p>
          <a:p>
            <a:r>
              <a:rPr lang="en-US" sz="2400" dirty="0">
                <a:solidFill>
                  <a:srgbClr val="6600CC"/>
                </a:solidFill>
              </a:rPr>
              <a:t>	</a:t>
            </a:r>
            <a:r>
              <a:rPr lang="en-US" sz="2400" dirty="0" smtClean="0">
                <a:solidFill>
                  <a:srgbClr val="6600CC"/>
                </a:solidFill>
              </a:rPr>
              <a:t>Cuenca Los Ojos</a:t>
            </a:r>
          </a:p>
          <a:p>
            <a:r>
              <a:rPr lang="en-US" sz="2400" dirty="0">
                <a:solidFill>
                  <a:srgbClr val="6600CC"/>
                </a:solidFill>
              </a:rPr>
              <a:t>	</a:t>
            </a:r>
            <a:r>
              <a:rPr lang="en-US" sz="2400" dirty="0" smtClean="0">
                <a:solidFill>
                  <a:srgbClr val="6600CC"/>
                </a:solidFill>
              </a:rPr>
              <a:t>AMNH – SWRS</a:t>
            </a:r>
          </a:p>
          <a:p>
            <a:r>
              <a:rPr lang="en-US" sz="2800" b="1" dirty="0" smtClean="0">
                <a:solidFill>
                  <a:srgbClr val="6600CC"/>
                </a:solidFill>
              </a:rPr>
              <a:t>Government Agencies:</a:t>
            </a:r>
          </a:p>
          <a:p>
            <a:r>
              <a:rPr lang="en-US" sz="2400" dirty="0">
                <a:solidFill>
                  <a:srgbClr val="6600CC"/>
                </a:solidFill>
              </a:rPr>
              <a:t>	</a:t>
            </a:r>
            <a:r>
              <a:rPr lang="en-US" sz="2400" dirty="0" smtClean="0">
                <a:solidFill>
                  <a:srgbClr val="6600CC"/>
                </a:solidFill>
              </a:rPr>
              <a:t>DOD</a:t>
            </a:r>
          </a:p>
          <a:p>
            <a:r>
              <a:rPr lang="en-US" sz="2400" dirty="0">
                <a:solidFill>
                  <a:srgbClr val="6600CC"/>
                </a:solidFill>
              </a:rPr>
              <a:t>	</a:t>
            </a:r>
            <a:r>
              <a:rPr lang="en-US" sz="2400" dirty="0" smtClean="0">
                <a:solidFill>
                  <a:srgbClr val="6600CC"/>
                </a:solidFill>
              </a:rPr>
              <a:t>USFS</a:t>
            </a:r>
          </a:p>
          <a:p>
            <a:r>
              <a:rPr lang="en-US" sz="2400" dirty="0">
                <a:solidFill>
                  <a:srgbClr val="6600CC"/>
                </a:solidFill>
              </a:rPr>
              <a:t>	</a:t>
            </a:r>
            <a:r>
              <a:rPr lang="en-US" sz="2400" dirty="0" smtClean="0">
                <a:solidFill>
                  <a:srgbClr val="6600CC"/>
                </a:solidFill>
              </a:rPr>
              <a:t>NPS</a:t>
            </a:r>
          </a:p>
          <a:p>
            <a:r>
              <a:rPr lang="en-US" sz="2400" dirty="0">
                <a:solidFill>
                  <a:srgbClr val="6600CC"/>
                </a:solidFill>
              </a:rPr>
              <a:t>	</a:t>
            </a:r>
            <a:r>
              <a:rPr lang="en-US" sz="2400" dirty="0" smtClean="0">
                <a:solidFill>
                  <a:srgbClr val="6600CC"/>
                </a:solidFill>
              </a:rPr>
              <a:t>BLM</a:t>
            </a:r>
          </a:p>
          <a:p>
            <a:r>
              <a:rPr lang="en-US" sz="2400" dirty="0">
                <a:solidFill>
                  <a:srgbClr val="6600CC"/>
                </a:solidFill>
              </a:rPr>
              <a:t>	</a:t>
            </a:r>
            <a:r>
              <a:rPr lang="en-US" sz="2400" dirty="0" smtClean="0">
                <a:solidFill>
                  <a:srgbClr val="6600CC"/>
                </a:solidFill>
              </a:rPr>
              <a:t>AZSP</a:t>
            </a:r>
            <a:endParaRPr lang="en-US" sz="2400" dirty="0">
              <a:solidFill>
                <a:srgbClr val="6600CC"/>
              </a:solidFill>
            </a:endParaRPr>
          </a:p>
        </p:txBody>
      </p:sp>
      <p:sp>
        <p:nvSpPr>
          <p:cNvPr id="3" name="TextBox 2"/>
          <p:cNvSpPr txBox="1"/>
          <p:nvPr/>
        </p:nvSpPr>
        <p:spPr>
          <a:xfrm>
            <a:off x="5607269" y="5571218"/>
            <a:ext cx="2358081" cy="369332"/>
          </a:xfrm>
          <a:prstGeom prst="rect">
            <a:avLst/>
          </a:prstGeom>
          <a:noFill/>
        </p:spPr>
        <p:txBody>
          <a:bodyPr wrap="none" rtlCol="0">
            <a:spAutoFit/>
          </a:bodyPr>
          <a:lstStyle/>
          <a:p>
            <a:r>
              <a:rPr lang="en-US" dirty="0" smtClean="0"/>
              <a:t>This study uses 24 sites</a:t>
            </a:r>
            <a:endParaRPr lang="en-US" dirty="0"/>
          </a:p>
        </p:txBody>
      </p:sp>
    </p:spTree>
    <p:extLst>
      <p:ext uri="{BB962C8B-B14F-4D97-AF65-F5344CB8AC3E}">
        <p14:creationId xmlns:p14="http://schemas.microsoft.com/office/powerpoint/2010/main" val="182504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parameter estimates of CJS Candidate Models</a:t>
            </a:r>
            <a:endParaRPr lang="en-US" dirty="0"/>
          </a:p>
        </p:txBody>
      </p:sp>
      <p:sp>
        <p:nvSpPr>
          <p:cNvPr id="3" name="Content Placeholder 2"/>
          <p:cNvSpPr>
            <a:spLocks noGrp="1"/>
          </p:cNvSpPr>
          <p:nvPr>
            <p:ph idx="1"/>
          </p:nvPr>
        </p:nvSpPr>
        <p:spPr>
          <a:xfrm>
            <a:off x="533400" y="1600200"/>
            <a:ext cx="8229600" cy="5105400"/>
          </a:xfrm>
        </p:spPr>
        <p:txBody>
          <a:bodyPr>
            <a:normAutofit/>
          </a:bodyPr>
          <a:lstStyle/>
          <a:p>
            <a:r>
              <a:rPr lang="en-US" dirty="0" smtClean="0"/>
              <a:t>Recapture Probabilities</a:t>
            </a:r>
          </a:p>
          <a:p>
            <a:pPr lvl="1"/>
            <a:r>
              <a:rPr lang="en-US" dirty="0" smtClean="0"/>
              <a:t>Predicted factors: nearby feeders, relative abundance of hummingbirds at each site </a:t>
            </a:r>
          </a:p>
          <a:p>
            <a:pPr lvl="1"/>
            <a:r>
              <a:rPr lang="en-US" dirty="0" smtClean="0"/>
              <a:t>Site is the top factor (includes above factors)</a:t>
            </a:r>
            <a:endParaRPr lang="en-US" dirty="0"/>
          </a:p>
          <a:p>
            <a:r>
              <a:rPr lang="en-US" dirty="0" smtClean="0"/>
              <a:t>Survivorship</a:t>
            </a:r>
          </a:p>
          <a:p>
            <a:pPr lvl="1"/>
            <a:r>
              <a:rPr lang="en-US" dirty="0" smtClean="0"/>
              <a:t>Predicted factors: species, sex, migration </a:t>
            </a:r>
            <a:r>
              <a:rPr lang="en-US" dirty="0"/>
              <a:t>s</a:t>
            </a:r>
            <a:r>
              <a:rPr lang="en-US" dirty="0" smtClean="0"/>
              <a:t>trategy, geographic factors (latitude, longitude, elevation), environmental factors</a:t>
            </a:r>
          </a:p>
          <a:p>
            <a:pPr lvl="1"/>
            <a:r>
              <a:rPr lang="en-US" dirty="0" smtClean="0"/>
              <a:t>Multi-species model runs  </a:t>
            </a:r>
          </a:p>
          <a:p>
            <a:pPr lvl="1"/>
            <a:r>
              <a:rPr lang="en-US" dirty="0" smtClean="0"/>
              <a:t>Single-species model runs</a:t>
            </a:r>
          </a:p>
        </p:txBody>
      </p:sp>
    </p:spTree>
    <p:extLst>
      <p:ext uri="{BB962C8B-B14F-4D97-AF65-F5344CB8AC3E}">
        <p14:creationId xmlns:p14="http://schemas.microsoft.com/office/powerpoint/2010/main" val="202084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xahurange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0738" y="4419600"/>
            <a:ext cx="1762125" cy="1981200"/>
          </a:xfrm>
          <a:prstGeom prst="rect">
            <a:avLst/>
          </a:prstGeom>
          <a:noFill/>
          <a:ln w="9525">
            <a:noFill/>
            <a:miter lim="800000"/>
            <a:headEnd/>
            <a:tailEnd/>
          </a:ln>
        </p:spPr>
      </p:pic>
      <p:pic>
        <p:nvPicPr>
          <p:cNvPr id="58371" name="Picture 3" descr="vchurangema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304800"/>
            <a:ext cx="1752600" cy="1562100"/>
          </a:xfrm>
          <a:prstGeom prst="rect">
            <a:avLst/>
          </a:prstGeom>
          <a:noFill/>
          <a:ln w="9525">
            <a:noFill/>
            <a:miter lim="800000"/>
            <a:headEnd/>
            <a:tailEnd/>
          </a:ln>
        </p:spPr>
      </p:pic>
      <p:pic>
        <p:nvPicPr>
          <p:cNvPr id="58372" name="Picture 4" descr="ruhurangema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2122379"/>
            <a:ext cx="1552575" cy="2057400"/>
          </a:xfrm>
          <a:prstGeom prst="rect">
            <a:avLst/>
          </a:prstGeom>
          <a:noFill/>
          <a:ln w="9525">
            <a:noFill/>
            <a:miter lim="800000"/>
            <a:headEnd/>
            <a:tailEnd/>
          </a:ln>
        </p:spPr>
      </p:pic>
      <p:pic>
        <p:nvPicPr>
          <p:cNvPr id="58373" name="Picture 5" descr="rthurangema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59625" y="2085975"/>
            <a:ext cx="1784350" cy="1981200"/>
          </a:xfrm>
          <a:prstGeom prst="rect">
            <a:avLst/>
          </a:prstGeom>
          <a:noFill/>
          <a:ln w="9525">
            <a:noFill/>
            <a:miter lim="800000"/>
            <a:headEnd/>
            <a:tailEnd/>
          </a:ln>
        </p:spPr>
      </p:pic>
      <p:pic>
        <p:nvPicPr>
          <p:cNvPr id="58374" name="Picture 6" descr="mahurangemap"/>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81200" y="304800"/>
            <a:ext cx="2057400" cy="1533525"/>
          </a:xfrm>
          <a:prstGeom prst="rect">
            <a:avLst/>
          </a:prstGeom>
          <a:noFill/>
          <a:ln w="9525">
            <a:noFill/>
            <a:miter lim="800000"/>
            <a:headEnd/>
            <a:tailEnd/>
          </a:ln>
        </p:spPr>
      </p:pic>
      <p:pic>
        <p:nvPicPr>
          <p:cNvPr id="58375" name="Picture 7" descr="luhurangemap"/>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34250" y="304800"/>
            <a:ext cx="1504950" cy="1524000"/>
          </a:xfrm>
          <a:prstGeom prst="rect">
            <a:avLst/>
          </a:prstGeom>
          <a:noFill/>
          <a:ln w="9525">
            <a:noFill/>
            <a:miter lim="800000"/>
            <a:headEnd/>
            <a:tailEnd/>
          </a:ln>
        </p:spPr>
      </p:pic>
      <p:pic>
        <p:nvPicPr>
          <p:cNvPr id="58376" name="Picture 8" descr="cohurangema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63963" y="4404018"/>
            <a:ext cx="1539875" cy="1981200"/>
          </a:xfrm>
          <a:prstGeom prst="rect">
            <a:avLst/>
          </a:prstGeom>
          <a:noFill/>
          <a:ln w="9525">
            <a:noFill/>
            <a:miter lim="800000"/>
            <a:headEnd/>
            <a:tailEnd/>
          </a:ln>
        </p:spPr>
      </p:pic>
      <p:pic>
        <p:nvPicPr>
          <p:cNvPr id="58377" name="Picture 9" descr="cahurangemap"/>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76400" y="2097088"/>
            <a:ext cx="1858963" cy="1981200"/>
          </a:xfrm>
          <a:prstGeom prst="rect">
            <a:avLst/>
          </a:prstGeom>
          <a:noFill/>
          <a:ln w="9525">
            <a:noFill/>
            <a:miter lim="800000"/>
            <a:headEnd/>
            <a:tailEnd/>
          </a:ln>
        </p:spPr>
      </p:pic>
      <p:pic>
        <p:nvPicPr>
          <p:cNvPr id="58378" name="Picture 10" descr="bufhrangemap"/>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10200" y="4419600"/>
            <a:ext cx="1806575" cy="1981200"/>
          </a:xfrm>
          <a:prstGeom prst="rect">
            <a:avLst/>
          </a:prstGeom>
          <a:noFill/>
          <a:ln w="9525">
            <a:noFill/>
            <a:miter lim="800000"/>
            <a:headEnd/>
            <a:tailEnd/>
          </a:ln>
        </p:spPr>
      </p:pic>
      <p:pic>
        <p:nvPicPr>
          <p:cNvPr id="58379" name="Picture 11" descr="btlhrangema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474216" y="2157413"/>
            <a:ext cx="1939925" cy="1952625"/>
          </a:xfrm>
          <a:prstGeom prst="rect">
            <a:avLst/>
          </a:prstGeom>
          <a:noFill/>
          <a:ln w="9525">
            <a:noFill/>
            <a:miter lim="800000"/>
            <a:headEnd/>
            <a:tailEnd/>
          </a:ln>
        </p:spPr>
      </p:pic>
      <p:pic>
        <p:nvPicPr>
          <p:cNvPr id="58380" name="Picture 12" descr="bchurangemap"/>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85115" y="2173288"/>
            <a:ext cx="1865313" cy="1893887"/>
          </a:xfrm>
          <a:prstGeom prst="rect">
            <a:avLst/>
          </a:prstGeom>
          <a:noFill/>
          <a:ln w="9525">
            <a:noFill/>
            <a:miter lim="800000"/>
            <a:headEnd/>
            <a:tailEnd/>
          </a:ln>
        </p:spPr>
      </p:pic>
      <p:pic>
        <p:nvPicPr>
          <p:cNvPr id="58381" name="Picture 13" descr="bblhrangemap"/>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114800" y="304800"/>
            <a:ext cx="1905000" cy="1530350"/>
          </a:xfrm>
          <a:prstGeom prst="rect">
            <a:avLst/>
          </a:prstGeom>
          <a:noFill/>
          <a:ln w="9525">
            <a:noFill/>
            <a:miter lim="800000"/>
            <a:headEnd/>
            <a:tailEnd/>
          </a:ln>
        </p:spPr>
      </p:pic>
      <p:pic>
        <p:nvPicPr>
          <p:cNvPr id="58382" name="Picture 14" descr="anhurangemap"/>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53845" y="4328236"/>
            <a:ext cx="1547813" cy="1981200"/>
          </a:xfrm>
          <a:prstGeom prst="rect">
            <a:avLst/>
          </a:prstGeom>
          <a:noFill/>
          <a:ln w="9525">
            <a:noFill/>
            <a:miter lim="800000"/>
            <a:headEnd/>
            <a:tailEnd/>
          </a:ln>
        </p:spPr>
      </p:pic>
      <p:pic>
        <p:nvPicPr>
          <p:cNvPr id="58383" name="Picture 15" descr="bluhrangemap"/>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040438" y="304800"/>
            <a:ext cx="1274762" cy="1524000"/>
          </a:xfrm>
          <a:prstGeom prst="rect">
            <a:avLst/>
          </a:prstGeom>
          <a:noFill/>
          <a:ln w="9525">
            <a:noFill/>
            <a:miter lim="800000"/>
            <a:headEnd/>
            <a:tailEnd/>
          </a:ln>
        </p:spPr>
      </p:pic>
      <p:sp>
        <p:nvSpPr>
          <p:cNvPr id="58384" name="Text Box 16"/>
          <p:cNvSpPr txBox="1">
            <a:spLocks noChangeArrowheads="1"/>
          </p:cNvSpPr>
          <p:nvPr/>
        </p:nvSpPr>
        <p:spPr bwMode="auto">
          <a:xfrm>
            <a:off x="212725" y="1752600"/>
            <a:ext cx="8731250" cy="369332"/>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dirty="0">
                <a:solidFill>
                  <a:srgbClr val="080808"/>
                </a:solidFill>
                <a:latin typeface="Times New Roman" pitchFamily="18" charset="0"/>
              </a:rPr>
              <a:t>Violet-crowned          </a:t>
            </a:r>
            <a:r>
              <a:rPr lang="en-US" dirty="0" smtClean="0">
                <a:solidFill>
                  <a:srgbClr val="080808"/>
                </a:solidFill>
                <a:latin typeface="Times New Roman" pitchFamily="18" charset="0"/>
              </a:rPr>
              <a:t>  </a:t>
            </a:r>
            <a:r>
              <a:rPr lang="en-US" dirty="0">
                <a:solidFill>
                  <a:srgbClr val="080808"/>
                </a:solidFill>
                <a:latin typeface="Times New Roman" pitchFamily="18" charset="0"/>
              </a:rPr>
              <a:t>Magnificent                   Broad-billed     </a:t>
            </a:r>
            <a:r>
              <a:rPr lang="en-US" dirty="0" smtClean="0">
                <a:solidFill>
                  <a:srgbClr val="080808"/>
                </a:solidFill>
                <a:latin typeface="Times New Roman" pitchFamily="18" charset="0"/>
              </a:rPr>
              <a:t>   </a:t>
            </a:r>
            <a:r>
              <a:rPr lang="en-US" dirty="0">
                <a:solidFill>
                  <a:srgbClr val="080808"/>
                </a:solidFill>
                <a:latin typeface="Times New Roman" pitchFamily="18" charset="0"/>
              </a:rPr>
              <a:t>Blue-throated    </a:t>
            </a: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Lucife</a:t>
            </a:r>
            <a:r>
              <a:rPr lang="en-US" dirty="0">
                <a:solidFill>
                  <a:srgbClr val="080808"/>
                </a:solidFill>
                <a:latin typeface="Times New Roman" pitchFamily="18" charset="0"/>
              </a:rPr>
              <a:t>	</a:t>
            </a:r>
            <a:endParaRPr lang="en-US" dirty="0">
              <a:solidFill>
                <a:srgbClr val="6600CC"/>
              </a:solidFill>
              <a:latin typeface="Times New Roman" pitchFamily="18" charset="0"/>
            </a:endParaRPr>
          </a:p>
        </p:txBody>
      </p:sp>
      <p:sp>
        <p:nvSpPr>
          <p:cNvPr id="58385" name="Text Box 17"/>
          <p:cNvSpPr txBox="1">
            <a:spLocks noChangeArrowheads="1"/>
          </p:cNvSpPr>
          <p:nvPr/>
        </p:nvSpPr>
        <p:spPr bwMode="auto">
          <a:xfrm>
            <a:off x="123825" y="4034686"/>
            <a:ext cx="9020175"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a:solidFill>
                  <a:srgbClr val="080808"/>
                </a:solidFill>
                <a:latin typeface="Times New Roman" pitchFamily="18" charset="0"/>
              </a:rPr>
              <a:t> </a:t>
            </a: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Rufous</a:t>
            </a:r>
            <a:r>
              <a:rPr lang="en-US" dirty="0" smtClean="0">
                <a:solidFill>
                  <a:srgbClr val="080808"/>
                </a:solidFill>
                <a:latin typeface="Times New Roman" pitchFamily="18" charset="0"/>
              </a:rPr>
              <a:t>	      Calliope</a:t>
            </a:r>
            <a:r>
              <a:rPr lang="en-US" dirty="0">
                <a:solidFill>
                  <a:srgbClr val="080808"/>
                </a:solidFill>
                <a:latin typeface="Times New Roman" pitchFamily="18" charset="0"/>
              </a:rPr>
              <a:t> </a:t>
            </a:r>
            <a:r>
              <a:rPr lang="en-US" dirty="0" smtClean="0">
                <a:solidFill>
                  <a:srgbClr val="080808"/>
                </a:solidFill>
                <a:latin typeface="Times New Roman" pitchFamily="18" charset="0"/>
              </a:rPr>
              <a:t>              Broad-tailed</a:t>
            </a:r>
            <a:r>
              <a:rPr lang="en-US" dirty="0">
                <a:solidFill>
                  <a:srgbClr val="080808"/>
                </a:solidFill>
                <a:latin typeface="Times New Roman" pitchFamily="18" charset="0"/>
              </a:rPr>
              <a:t> </a:t>
            </a:r>
            <a:r>
              <a:rPr lang="en-US" dirty="0" smtClean="0">
                <a:solidFill>
                  <a:srgbClr val="080808"/>
                </a:solidFill>
                <a:latin typeface="Times New Roman" pitchFamily="18" charset="0"/>
              </a:rPr>
              <a:t>       Black-chinned           Ruby-throated    </a:t>
            </a:r>
            <a:endParaRPr lang="en-US" dirty="0">
              <a:solidFill>
                <a:srgbClr val="080808"/>
              </a:solidFill>
              <a:latin typeface="Times New Roman" pitchFamily="18" charset="0"/>
            </a:endParaRPr>
          </a:p>
        </p:txBody>
      </p:sp>
      <p:sp>
        <p:nvSpPr>
          <p:cNvPr id="58386" name="Text Box 18"/>
          <p:cNvSpPr txBox="1">
            <a:spLocks noChangeArrowheads="1"/>
          </p:cNvSpPr>
          <p:nvPr/>
        </p:nvSpPr>
        <p:spPr bwMode="auto">
          <a:xfrm>
            <a:off x="152400" y="6276894"/>
            <a:ext cx="8991600"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Allens</a:t>
            </a:r>
            <a:r>
              <a:rPr lang="en-US" dirty="0" smtClean="0">
                <a:solidFill>
                  <a:srgbClr val="080808"/>
                </a:solidFill>
                <a:latin typeface="Times New Roman" pitchFamily="18" charset="0"/>
              </a:rPr>
              <a:t>                      Anna’s                  Costa’s                 </a:t>
            </a:r>
            <a:r>
              <a:rPr lang="en-US" dirty="0">
                <a:solidFill>
                  <a:srgbClr val="080808"/>
                </a:solidFill>
                <a:latin typeface="Times New Roman" pitchFamily="18" charset="0"/>
              </a:rPr>
              <a:t>Buff-bellied        </a:t>
            </a:r>
            <a:r>
              <a:rPr lang="en-US" dirty="0" smtClean="0">
                <a:solidFill>
                  <a:srgbClr val="080808"/>
                </a:solidFill>
                <a:latin typeface="Times New Roman" pitchFamily="18" charset="0"/>
              </a:rPr>
              <a:t>         </a:t>
            </a:r>
            <a:r>
              <a:rPr lang="en-US" dirty="0" err="1">
                <a:solidFill>
                  <a:srgbClr val="080808"/>
                </a:solidFill>
                <a:latin typeface="Times New Roman" pitchFamily="18" charset="0"/>
              </a:rPr>
              <a:t>Xantus</a:t>
            </a:r>
            <a:endParaRPr lang="en-US" dirty="0">
              <a:solidFill>
                <a:srgbClr val="080808"/>
              </a:solidFill>
              <a:latin typeface="Times New Roman" pitchFamily="18" charset="0"/>
            </a:endParaRPr>
          </a:p>
        </p:txBody>
      </p:sp>
      <p:pic>
        <p:nvPicPr>
          <p:cNvPr id="58387" name="Picture 19" descr="alhurangemap"/>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12725" y="4360780"/>
            <a:ext cx="1538288" cy="1916113"/>
          </a:xfrm>
          <a:prstGeom prst="rect">
            <a:avLst/>
          </a:prstGeom>
          <a:noFill/>
          <a:ln w="9525">
            <a:noFill/>
            <a:miter lim="800000"/>
            <a:headEnd/>
            <a:tailEnd/>
          </a:ln>
        </p:spPr>
      </p:pic>
    </p:spTree>
    <p:extLst>
      <p:ext uri="{BB962C8B-B14F-4D97-AF65-F5344CB8AC3E}">
        <p14:creationId xmlns:p14="http://schemas.microsoft.com/office/powerpoint/2010/main" val="38261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xahurange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0738" y="4495800"/>
            <a:ext cx="1762125" cy="1981200"/>
          </a:xfrm>
          <a:prstGeom prst="rect">
            <a:avLst/>
          </a:prstGeom>
          <a:noFill/>
          <a:ln w="9525">
            <a:noFill/>
            <a:miter lim="800000"/>
            <a:headEnd/>
            <a:tailEnd/>
          </a:ln>
        </p:spPr>
      </p:pic>
      <p:pic>
        <p:nvPicPr>
          <p:cNvPr id="58371" name="Picture 3" descr="vchurangema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304800"/>
            <a:ext cx="1752600" cy="1562100"/>
          </a:xfrm>
          <a:prstGeom prst="rect">
            <a:avLst/>
          </a:prstGeom>
          <a:noFill/>
          <a:ln w="9525">
            <a:noFill/>
            <a:miter lim="800000"/>
            <a:headEnd/>
            <a:tailEnd/>
          </a:ln>
        </p:spPr>
      </p:pic>
      <p:pic>
        <p:nvPicPr>
          <p:cNvPr id="58372" name="Picture 4" descr="ruhurangema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2209800"/>
            <a:ext cx="1552575" cy="2057400"/>
          </a:xfrm>
          <a:prstGeom prst="rect">
            <a:avLst/>
          </a:prstGeom>
          <a:noFill/>
          <a:ln w="9525">
            <a:noFill/>
            <a:miter lim="800000"/>
            <a:headEnd/>
            <a:tailEnd/>
          </a:ln>
        </p:spPr>
      </p:pic>
      <p:pic>
        <p:nvPicPr>
          <p:cNvPr id="58373" name="Picture 5" descr="rthurangema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59625" y="2133600"/>
            <a:ext cx="1784350" cy="1981200"/>
          </a:xfrm>
          <a:prstGeom prst="rect">
            <a:avLst/>
          </a:prstGeom>
          <a:noFill/>
          <a:ln w="9525">
            <a:noFill/>
            <a:miter lim="800000"/>
            <a:headEnd/>
            <a:tailEnd/>
          </a:ln>
        </p:spPr>
      </p:pic>
      <p:pic>
        <p:nvPicPr>
          <p:cNvPr id="58374" name="Picture 6" descr="mahurangemap"/>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81200" y="304800"/>
            <a:ext cx="2057400" cy="1533525"/>
          </a:xfrm>
          <a:prstGeom prst="rect">
            <a:avLst/>
          </a:prstGeom>
          <a:noFill/>
          <a:ln w="9525">
            <a:noFill/>
            <a:miter lim="800000"/>
            <a:headEnd/>
            <a:tailEnd/>
          </a:ln>
        </p:spPr>
      </p:pic>
      <p:pic>
        <p:nvPicPr>
          <p:cNvPr id="58375" name="Picture 7" descr="luhurangemap"/>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34250" y="304800"/>
            <a:ext cx="1504950" cy="1524000"/>
          </a:xfrm>
          <a:prstGeom prst="rect">
            <a:avLst/>
          </a:prstGeom>
          <a:noFill/>
          <a:ln w="9525">
            <a:noFill/>
            <a:miter lim="800000"/>
            <a:headEnd/>
            <a:tailEnd/>
          </a:ln>
        </p:spPr>
      </p:pic>
      <p:pic>
        <p:nvPicPr>
          <p:cNvPr id="58376" name="Picture 8" descr="cohurangema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17925" y="4495800"/>
            <a:ext cx="1539875" cy="1981200"/>
          </a:xfrm>
          <a:prstGeom prst="rect">
            <a:avLst/>
          </a:prstGeom>
          <a:noFill/>
          <a:ln w="9525">
            <a:noFill/>
            <a:miter lim="800000"/>
            <a:headEnd/>
            <a:tailEnd/>
          </a:ln>
        </p:spPr>
      </p:pic>
      <p:pic>
        <p:nvPicPr>
          <p:cNvPr id="58377" name="Picture 9" descr="cahurangemap"/>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76400" y="2133600"/>
            <a:ext cx="1858963" cy="1981200"/>
          </a:xfrm>
          <a:prstGeom prst="rect">
            <a:avLst/>
          </a:prstGeom>
          <a:noFill/>
          <a:ln w="9525">
            <a:noFill/>
            <a:miter lim="800000"/>
            <a:headEnd/>
            <a:tailEnd/>
          </a:ln>
        </p:spPr>
      </p:pic>
      <p:pic>
        <p:nvPicPr>
          <p:cNvPr id="58378" name="Picture 10" descr="bufhrangemap"/>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334000" y="4495800"/>
            <a:ext cx="1806575" cy="1981200"/>
          </a:xfrm>
          <a:prstGeom prst="rect">
            <a:avLst/>
          </a:prstGeom>
          <a:noFill/>
          <a:ln w="9525">
            <a:noFill/>
            <a:miter lim="800000"/>
            <a:headEnd/>
            <a:tailEnd/>
          </a:ln>
        </p:spPr>
      </p:pic>
      <p:pic>
        <p:nvPicPr>
          <p:cNvPr id="58379" name="Picture 11" descr="btlhrangema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474216" y="2209800"/>
            <a:ext cx="1939925" cy="1952625"/>
          </a:xfrm>
          <a:prstGeom prst="rect">
            <a:avLst/>
          </a:prstGeom>
          <a:noFill/>
          <a:ln w="9525">
            <a:noFill/>
            <a:miter lim="800000"/>
            <a:headEnd/>
            <a:tailEnd/>
          </a:ln>
        </p:spPr>
      </p:pic>
      <p:pic>
        <p:nvPicPr>
          <p:cNvPr id="58380" name="Picture 12" descr="bchurangemap"/>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85115" y="2209800"/>
            <a:ext cx="1865313" cy="1893887"/>
          </a:xfrm>
          <a:prstGeom prst="rect">
            <a:avLst/>
          </a:prstGeom>
          <a:noFill/>
          <a:ln w="9525">
            <a:noFill/>
            <a:miter lim="800000"/>
            <a:headEnd/>
            <a:tailEnd/>
          </a:ln>
        </p:spPr>
      </p:pic>
      <p:pic>
        <p:nvPicPr>
          <p:cNvPr id="58381" name="Picture 13" descr="bblhrangemap"/>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038600" y="304800"/>
            <a:ext cx="1905000" cy="1530350"/>
          </a:xfrm>
          <a:prstGeom prst="rect">
            <a:avLst/>
          </a:prstGeom>
          <a:noFill/>
          <a:ln w="9525">
            <a:noFill/>
            <a:miter lim="800000"/>
            <a:headEnd/>
            <a:tailEnd/>
          </a:ln>
        </p:spPr>
      </p:pic>
      <p:pic>
        <p:nvPicPr>
          <p:cNvPr id="58382" name="Picture 14" descr="anhurangemap"/>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53845" y="4495800"/>
            <a:ext cx="1547813" cy="1981200"/>
          </a:xfrm>
          <a:prstGeom prst="rect">
            <a:avLst/>
          </a:prstGeom>
          <a:noFill/>
          <a:ln w="9525">
            <a:noFill/>
            <a:miter lim="800000"/>
            <a:headEnd/>
            <a:tailEnd/>
          </a:ln>
        </p:spPr>
      </p:pic>
      <p:pic>
        <p:nvPicPr>
          <p:cNvPr id="58383" name="Picture 15" descr="bluhrangemap"/>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964238" y="304800"/>
            <a:ext cx="1274762" cy="1524000"/>
          </a:xfrm>
          <a:prstGeom prst="rect">
            <a:avLst/>
          </a:prstGeom>
          <a:noFill/>
          <a:ln w="9525">
            <a:noFill/>
            <a:miter lim="800000"/>
            <a:headEnd/>
            <a:tailEnd/>
          </a:ln>
        </p:spPr>
      </p:pic>
      <p:sp>
        <p:nvSpPr>
          <p:cNvPr id="58384" name="Text Box 16"/>
          <p:cNvSpPr txBox="1">
            <a:spLocks noChangeArrowheads="1"/>
          </p:cNvSpPr>
          <p:nvPr/>
        </p:nvSpPr>
        <p:spPr bwMode="auto">
          <a:xfrm>
            <a:off x="212725" y="1752600"/>
            <a:ext cx="8731250" cy="369332"/>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dirty="0">
                <a:solidFill>
                  <a:srgbClr val="080808"/>
                </a:solidFill>
                <a:latin typeface="Times New Roman" pitchFamily="18" charset="0"/>
              </a:rPr>
              <a:t>Violet-crowned          </a:t>
            </a:r>
            <a:r>
              <a:rPr lang="en-US" dirty="0" smtClean="0">
                <a:solidFill>
                  <a:srgbClr val="080808"/>
                </a:solidFill>
                <a:latin typeface="Times New Roman" pitchFamily="18" charset="0"/>
              </a:rPr>
              <a:t>  </a:t>
            </a:r>
            <a:r>
              <a:rPr lang="en-US" dirty="0">
                <a:solidFill>
                  <a:srgbClr val="080808"/>
                </a:solidFill>
                <a:latin typeface="Times New Roman" pitchFamily="18" charset="0"/>
              </a:rPr>
              <a:t>Magnificent                   Broad-billed     </a:t>
            </a:r>
            <a:r>
              <a:rPr lang="en-US" dirty="0" smtClean="0">
                <a:solidFill>
                  <a:srgbClr val="080808"/>
                </a:solidFill>
                <a:latin typeface="Times New Roman" pitchFamily="18" charset="0"/>
              </a:rPr>
              <a:t>   </a:t>
            </a:r>
            <a:r>
              <a:rPr lang="en-US" dirty="0">
                <a:solidFill>
                  <a:srgbClr val="080808"/>
                </a:solidFill>
                <a:latin typeface="Times New Roman" pitchFamily="18" charset="0"/>
              </a:rPr>
              <a:t>Blue-throated    </a:t>
            </a: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Lucife</a:t>
            </a:r>
            <a:r>
              <a:rPr lang="en-US" dirty="0">
                <a:solidFill>
                  <a:srgbClr val="080808"/>
                </a:solidFill>
                <a:latin typeface="Times New Roman" pitchFamily="18" charset="0"/>
              </a:rPr>
              <a:t>	</a:t>
            </a:r>
            <a:endParaRPr lang="en-US" dirty="0">
              <a:solidFill>
                <a:srgbClr val="6600CC"/>
              </a:solidFill>
              <a:latin typeface="Times New Roman" pitchFamily="18" charset="0"/>
            </a:endParaRPr>
          </a:p>
        </p:txBody>
      </p:sp>
      <p:sp>
        <p:nvSpPr>
          <p:cNvPr id="58385" name="Text Box 17"/>
          <p:cNvSpPr txBox="1">
            <a:spLocks noChangeArrowheads="1"/>
          </p:cNvSpPr>
          <p:nvPr/>
        </p:nvSpPr>
        <p:spPr bwMode="auto">
          <a:xfrm>
            <a:off x="123825" y="4114800"/>
            <a:ext cx="9020175"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a:solidFill>
                  <a:srgbClr val="080808"/>
                </a:solidFill>
                <a:latin typeface="Times New Roman" pitchFamily="18" charset="0"/>
              </a:rPr>
              <a:t> </a:t>
            </a: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Rufous</a:t>
            </a:r>
            <a:r>
              <a:rPr lang="en-US" dirty="0" smtClean="0">
                <a:solidFill>
                  <a:srgbClr val="080808"/>
                </a:solidFill>
                <a:latin typeface="Times New Roman" pitchFamily="18" charset="0"/>
              </a:rPr>
              <a:t>	      Calliope</a:t>
            </a:r>
            <a:r>
              <a:rPr lang="en-US" dirty="0">
                <a:solidFill>
                  <a:srgbClr val="080808"/>
                </a:solidFill>
                <a:latin typeface="Times New Roman" pitchFamily="18" charset="0"/>
              </a:rPr>
              <a:t> </a:t>
            </a:r>
            <a:r>
              <a:rPr lang="en-US" dirty="0" smtClean="0">
                <a:solidFill>
                  <a:srgbClr val="080808"/>
                </a:solidFill>
                <a:latin typeface="Times New Roman" pitchFamily="18" charset="0"/>
              </a:rPr>
              <a:t>              Broad-tailed</a:t>
            </a:r>
            <a:r>
              <a:rPr lang="en-US" dirty="0">
                <a:solidFill>
                  <a:srgbClr val="080808"/>
                </a:solidFill>
                <a:latin typeface="Times New Roman" pitchFamily="18" charset="0"/>
              </a:rPr>
              <a:t> </a:t>
            </a:r>
            <a:r>
              <a:rPr lang="en-US" dirty="0" smtClean="0">
                <a:solidFill>
                  <a:srgbClr val="080808"/>
                </a:solidFill>
                <a:latin typeface="Times New Roman" pitchFamily="18" charset="0"/>
              </a:rPr>
              <a:t>       Black-chinned           Ruby-throated    </a:t>
            </a:r>
            <a:endParaRPr lang="en-US" dirty="0">
              <a:solidFill>
                <a:srgbClr val="080808"/>
              </a:solidFill>
              <a:latin typeface="Times New Roman" pitchFamily="18" charset="0"/>
            </a:endParaRPr>
          </a:p>
        </p:txBody>
      </p:sp>
      <p:sp>
        <p:nvSpPr>
          <p:cNvPr id="58386" name="Text Box 18"/>
          <p:cNvSpPr txBox="1">
            <a:spLocks noChangeArrowheads="1"/>
          </p:cNvSpPr>
          <p:nvPr/>
        </p:nvSpPr>
        <p:spPr bwMode="auto">
          <a:xfrm>
            <a:off x="152400" y="6412468"/>
            <a:ext cx="8991600"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smtClean="0">
                <a:solidFill>
                  <a:srgbClr val="080808"/>
                </a:solidFill>
                <a:latin typeface="Times New Roman" pitchFamily="18" charset="0"/>
              </a:rPr>
              <a:t>          </a:t>
            </a:r>
            <a:r>
              <a:rPr lang="en-US" dirty="0" err="1" smtClean="0">
                <a:solidFill>
                  <a:srgbClr val="080808"/>
                </a:solidFill>
                <a:latin typeface="Times New Roman" pitchFamily="18" charset="0"/>
              </a:rPr>
              <a:t>Allens</a:t>
            </a:r>
            <a:r>
              <a:rPr lang="en-US" dirty="0" smtClean="0">
                <a:solidFill>
                  <a:srgbClr val="080808"/>
                </a:solidFill>
                <a:latin typeface="Times New Roman" pitchFamily="18" charset="0"/>
              </a:rPr>
              <a:t>                      Anna’s                  Costa’s                 </a:t>
            </a:r>
            <a:r>
              <a:rPr lang="en-US" dirty="0">
                <a:solidFill>
                  <a:srgbClr val="080808"/>
                </a:solidFill>
                <a:latin typeface="Times New Roman" pitchFamily="18" charset="0"/>
              </a:rPr>
              <a:t>Buff-bellied        </a:t>
            </a:r>
            <a:r>
              <a:rPr lang="en-US" dirty="0" smtClean="0">
                <a:solidFill>
                  <a:srgbClr val="080808"/>
                </a:solidFill>
                <a:latin typeface="Times New Roman" pitchFamily="18" charset="0"/>
              </a:rPr>
              <a:t>         </a:t>
            </a:r>
            <a:r>
              <a:rPr lang="en-US" dirty="0" err="1">
                <a:solidFill>
                  <a:srgbClr val="080808"/>
                </a:solidFill>
                <a:latin typeface="Times New Roman" pitchFamily="18" charset="0"/>
              </a:rPr>
              <a:t>Xantus</a:t>
            </a:r>
            <a:endParaRPr lang="en-US" dirty="0">
              <a:solidFill>
                <a:srgbClr val="080808"/>
              </a:solidFill>
              <a:latin typeface="Times New Roman" pitchFamily="18" charset="0"/>
            </a:endParaRPr>
          </a:p>
        </p:txBody>
      </p:sp>
      <p:pic>
        <p:nvPicPr>
          <p:cNvPr id="58387" name="Picture 19" descr="alhurangemap"/>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12725" y="4560887"/>
            <a:ext cx="1538288" cy="1916113"/>
          </a:xfrm>
          <a:prstGeom prst="rect">
            <a:avLst/>
          </a:prstGeom>
          <a:noFill/>
          <a:ln w="9525">
            <a:noFill/>
            <a:miter lim="800000"/>
            <a:headEnd/>
            <a:tailEnd/>
          </a:ln>
        </p:spPr>
      </p:pic>
      <p:sp>
        <p:nvSpPr>
          <p:cNvPr id="2" name="Rectangle 1"/>
          <p:cNvSpPr/>
          <p:nvPr/>
        </p:nvSpPr>
        <p:spPr>
          <a:xfrm>
            <a:off x="1819275" y="2209801"/>
            <a:ext cx="5419725" cy="2286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53844" y="152401"/>
            <a:ext cx="5445835" cy="1944688"/>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0141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1761</Words>
  <Application>Microsoft Office PowerPoint</Application>
  <PresentationFormat>On-screen Show (4:3)</PresentationFormat>
  <Paragraphs>211</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Combining remote-sensing and biological data to predict the consequences of climate change on hummingbird diversity </vt:lpstr>
      <vt:lpstr>PowerPoint Presentation</vt:lpstr>
      <vt:lpstr>PowerPoint Presentation</vt:lpstr>
      <vt:lpstr> ESTIMATING SURVIVORSHIP OF  NORTH AMERICAN HUMMINGBIRDS </vt:lpstr>
      <vt:lpstr>PowerPoint Presentation</vt:lpstr>
      <vt:lpstr>2014 Partners and Map of HMN sites </vt:lpstr>
      <vt:lpstr>Factors affecting parameter estimates of CJS Candidate Models</vt:lpstr>
      <vt:lpstr>PowerPoint Presentation</vt:lpstr>
      <vt:lpstr>PowerPoint Presentation</vt:lpstr>
      <vt:lpstr>PowerPoint Presentation</vt:lpstr>
      <vt:lpstr> Focal Species: Broad-Billed (Cynanthus latirostris)    Black-chinned (Archilochus alexandri)  </vt:lpstr>
      <vt:lpstr>Predictions</vt:lpstr>
      <vt:lpstr>Evaluating how environmental data affects hummingbird survivorship</vt:lpstr>
      <vt:lpstr>PowerPoint Presentation</vt:lpstr>
      <vt:lpstr>Time series analyses – hummingbirds and environment</vt:lpstr>
      <vt:lpstr>PowerPoint Presentation</vt:lpstr>
      <vt:lpstr>Multi Species Model Results  with out Environmental factors</vt:lpstr>
      <vt:lpstr>Multi Species Model Results  with Environmental factors</vt:lpstr>
      <vt:lpstr>Factors influencing Broad-billed (range expansion migrant) survivorship</vt:lpstr>
      <vt:lpstr>Factors influencing Black-chinned (latitudinal migrant) survivorship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CG</cp:lastModifiedBy>
  <cp:revision>53</cp:revision>
  <dcterms:created xsi:type="dcterms:W3CDTF">2015-04-21T03:37:27Z</dcterms:created>
  <dcterms:modified xsi:type="dcterms:W3CDTF">2015-04-23T13:32:32Z</dcterms:modified>
</cp:coreProperties>
</file>